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83" r:id="rId4"/>
    <p:sldId id="258" r:id="rId5"/>
    <p:sldId id="259" r:id="rId6"/>
    <p:sldId id="260" r:id="rId7"/>
    <p:sldId id="261" r:id="rId8"/>
    <p:sldId id="262" r:id="rId9"/>
    <p:sldId id="263" r:id="rId10"/>
    <p:sldId id="288" r:id="rId11"/>
    <p:sldId id="289" r:id="rId12"/>
    <p:sldId id="290" r:id="rId13"/>
    <p:sldId id="291" r:id="rId14"/>
    <p:sldId id="264" r:id="rId15"/>
    <p:sldId id="282" r:id="rId16"/>
    <p:sldId id="280" r:id="rId17"/>
    <p:sldId id="281" r:id="rId18"/>
    <p:sldId id="265" r:id="rId19"/>
    <p:sldId id="266" r:id="rId20"/>
    <p:sldId id="287" r:id="rId21"/>
    <p:sldId id="285" r:id="rId22"/>
    <p:sldId id="267" r:id="rId23"/>
    <p:sldId id="269" r:id="rId24"/>
    <p:sldId id="270" r:id="rId25"/>
    <p:sldId id="274" r:id="rId26"/>
    <p:sldId id="275" r:id="rId27"/>
    <p:sldId id="268" r:id="rId28"/>
    <p:sldId id="276" r:id="rId29"/>
    <p:sldId id="278" r:id="rId30"/>
    <p:sldId id="277" r:id="rId31"/>
    <p:sldId id="272" r:id="rId32"/>
    <p:sldId id="273" r:id="rId33"/>
    <p:sldId id="271" r:id="rId34"/>
    <p:sldId id="292" r:id="rId35"/>
    <p:sldId id="293" r:id="rId36"/>
    <p:sldId id="294" r:id="rId37"/>
    <p:sldId id="295"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82" autoAdjust="0"/>
    <p:restoredTop sz="94660"/>
  </p:normalViewPr>
  <p:slideViewPr>
    <p:cSldViewPr snapToGrid="0">
      <p:cViewPr varScale="1">
        <p:scale>
          <a:sx n="108" d="100"/>
          <a:sy n="108" d="100"/>
        </p:scale>
        <p:origin x="13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D0AFC0C-B731-4C7B-999C-BA9FAAE90C6C}" type="datetimeFigureOut">
              <a:rPr lang="fr-FR" smtClean="0"/>
              <a:t>01/03/2018</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A01F3C6-CEA1-446D-8568-7CC3C64E0C0C}"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540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0AFC0C-B731-4C7B-999C-BA9FAAE90C6C}" type="datetimeFigureOut">
              <a:rPr lang="fr-FR" smtClean="0"/>
              <a:t>01/03/2018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32007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0AFC0C-B731-4C7B-999C-BA9FAAE90C6C}" type="datetimeFigureOut">
              <a:rPr lang="fr-FR" smtClean="0"/>
              <a:t>01/03/2018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200173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0AFC0C-B731-4C7B-999C-BA9FAAE90C6C}" type="datetimeFigureOut">
              <a:rPr lang="fr-FR" smtClean="0"/>
              <a:t>01/03/2018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01F3C6-CEA1-446D-8568-7CC3C64E0C0C}"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9346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0AFC0C-B731-4C7B-999C-BA9FAAE90C6C}" type="datetimeFigureOut">
              <a:rPr lang="fr-FR" smtClean="0"/>
              <a:t>01/03/2018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257438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5D0AFC0C-B731-4C7B-999C-BA9FAAE90C6C}" type="datetimeFigureOut">
              <a:rPr lang="fr-FR" smtClean="0"/>
              <a:t>01/03/2018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11090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5D0AFC0C-B731-4C7B-999C-BA9FAAE90C6C}" type="datetimeFigureOut">
              <a:rPr lang="fr-FR" smtClean="0"/>
              <a:t>01/03/2018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218096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0AFC0C-B731-4C7B-999C-BA9FAAE90C6C}" type="datetimeFigureOut">
              <a:rPr lang="fr-FR" smtClean="0"/>
              <a:t>01/03/2018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3762217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0AFC0C-B731-4C7B-999C-BA9FAAE90C6C}" type="datetimeFigureOut">
              <a:rPr lang="fr-FR" smtClean="0"/>
              <a:t>01/03/2018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86539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0AFC0C-B731-4C7B-999C-BA9FAAE90C6C}" type="datetimeFigureOut">
              <a:rPr lang="fr-FR" smtClean="0"/>
              <a:t>01/03/2018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410011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D0AFC0C-B731-4C7B-999C-BA9FAAE90C6C}" type="datetimeFigureOut">
              <a:rPr lang="fr-FR" smtClean="0"/>
              <a:t>01/03/2018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289889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D0AFC0C-B731-4C7B-999C-BA9FAAE90C6C}" type="datetimeFigureOut">
              <a:rPr lang="fr-FR" smtClean="0"/>
              <a:t>01/03/2018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400437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D0AFC0C-B731-4C7B-999C-BA9FAAE90C6C}" type="datetimeFigureOut">
              <a:rPr lang="fr-FR" smtClean="0"/>
              <a:t>01/03/2018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96313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D0AFC0C-B731-4C7B-999C-BA9FAAE90C6C}" type="datetimeFigureOut">
              <a:rPr lang="fr-FR" smtClean="0"/>
              <a:t>01/03/2018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331491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AFC0C-B731-4C7B-999C-BA9FAAE90C6C}" type="datetimeFigureOut">
              <a:rPr lang="fr-FR" smtClean="0"/>
              <a:t>01/03/2018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354529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0AFC0C-B731-4C7B-999C-BA9FAAE90C6C}" type="datetimeFigureOut">
              <a:rPr lang="fr-FR" smtClean="0"/>
              <a:t>01/03/2018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183140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0AFC0C-B731-4C7B-999C-BA9FAAE90C6C}" type="datetimeFigureOut">
              <a:rPr lang="fr-FR" smtClean="0"/>
              <a:t>01/03/2018</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01F3C6-CEA1-446D-8568-7CC3C64E0C0C}" type="slidenum">
              <a:rPr lang="fr-FR" smtClean="0"/>
              <a:t>‹N°›</a:t>
            </a:fld>
            <a:endParaRPr lang="fr-FR"/>
          </a:p>
        </p:txBody>
      </p:sp>
    </p:spTree>
    <p:extLst>
      <p:ext uri="{BB962C8B-B14F-4D97-AF65-F5344CB8AC3E}">
        <p14:creationId xmlns:p14="http://schemas.microsoft.com/office/powerpoint/2010/main" val="123867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D0AFC0C-B731-4C7B-999C-BA9FAAE90C6C}" type="datetimeFigureOut">
              <a:rPr lang="fr-FR" smtClean="0"/>
              <a:t>01/03/2018</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A01F3C6-CEA1-446D-8568-7CC3C64E0C0C}" type="slidenum">
              <a:rPr lang="fr-FR" smtClean="0"/>
              <a:t>‹N°›</a:t>
            </a:fld>
            <a:endParaRPr lang="fr-FR"/>
          </a:p>
        </p:txBody>
      </p:sp>
    </p:spTree>
    <p:extLst>
      <p:ext uri="{BB962C8B-B14F-4D97-AF65-F5344CB8AC3E}">
        <p14:creationId xmlns:p14="http://schemas.microsoft.com/office/powerpoint/2010/main" val="8294522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420000">
            <a:off x="93078" y="683556"/>
            <a:ext cx="10532300" cy="1943248"/>
          </a:xfrm>
        </p:spPr>
        <p:txBody>
          <a:bodyPr>
            <a:normAutofit/>
          </a:bodyPr>
          <a:lstStyle/>
          <a:p>
            <a:r>
              <a:rPr lang="fr-FR" sz="6000" dirty="0" smtClean="0"/>
              <a:t>LA MUSIQUE DANS NOS MONTAGES</a:t>
            </a:r>
            <a:endParaRPr lang="fr-FR" sz="6000" dirty="0"/>
          </a:p>
        </p:txBody>
      </p:sp>
      <p:sp>
        <p:nvSpPr>
          <p:cNvPr id="3" name="Sous-titre 2"/>
          <p:cNvSpPr>
            <a:spLocks noGrp="1"/>
          </p:cNvSpPr>
          <p:nvPr>
            <p:ph type="subTitle" idx="1"/>
          </p:nvPr>
        </p:nvSpPr>
        <p:spPr>
          <a:xfrm rot="21420000">
            <a:off x="673781" y="3505209"/>
            <a:ext cx="9755187" cy="550333"/>
          </a:xfrm>
        </p:spPr>
        <p:txBody>
          <a:bodyPr/>
          <a:lstStyle/>
          <a:p>
            <a:r>
              <a:rPr lang="fr-FR" dirty="0" smtClean="0"/>
              <a:t>Norbert </a:t>
            </a:r>
            <a:r>
              <a:rPr lang="fr-FR" dirty="0" err="1" smtClean="0"/>
              <a:t>flaujac</a:t>
            </a:r>
            <a:r>
              <a:rPr lang="fr-FR" dirty="0" smtClean="0"/>
              <a:t>                               camera club bressan – mars 2016</a:t>
            </a:r>
            <a:endParaRPr lang="fr-FR" dirty="0"/>
          </a:p>
        </p:txBody>
      </p:sp>
    </p:spTree>
    <p:extLst>
      <p:ext uri="{BB962C8B-B14F-4D97-AF65-F5344CB8AC3E}">
        <p14:creationId xmlns:p14="http://schemas.microsoft.com/office/powerpoint/2010/main" val="136160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conseils</a:t>
            </a:r>
            <a:endParaRPr lang="fr-FR" dirty="0"/>
          </a:p>
        </p:txBody>
      </p:sp>
      <p:sp>
        <p:nvSpPr>
          <p:cNvPr id="3" name="Espace réservé du contenu 2"/>
          <p:cNvSpPr>
            <a:spLocks noGrp="1"/>
          </p:cNvSpPr>
          <p:nvPr>
            <p:ph sz="quarter" idx="13"/>
          </p:nvPr>
        </p:nvSpPr>
        <p:spPr>
          <a:xfrm>
            <a:off x="685800" y="1998079"/>
            <a:ext cx="10394707" cy="3311189"/>
          </a:xfrm>
        </p:spPr>
        <p:txBody>
          <a:bodyPr>
            <a:normAutofit lnSpcReduction="10000"/>
          </a:bodyPr>
          <a:lstStyle/>
          <a:p>
            <a:pPr algn="just"/>
            <a:r>
              <a:rPr lang="fr-FR" dirty="0" smtClean="0">
                <a:latin typeface="Gill Sans MT Condensed"/>
              </a:rPr>
              <a:t>Visionner images et son, en même temps pour vérifier que la musique colle aux images.</a:t>
            </a:r>
          </a:p>
          <a:p>
            <a:pPr algn="just"/>
            <a:r>
              <a:rPr lang="fr-FR" dirty="0" smtClean="0">
                <a:latin typeface="Gill Sans MT Condensed"/>
              </a:rPr>
              <a:t>Ne pas mélanger les styles: le  mélange des styles déstructure l’unité d’un film.</a:t>
            </a:r>
          </a:p>
          <a:p>
            <a:pPr algn="just"/>
            <a:r>
              <a:rPr lang="fr-FR" dirty="0" smtClean="0">
                <a:latin typeface="Gill Sans MT Condensed"/>
              </a:rPr>
              <a:t>Pour conserver une unité, on peut sélectionner un même compositeur, un même disque, un même thème musical.</a:t>
            </a:r>
          </a:p>
          <a:p>
            <a:pPr algn="just"/>
            <a:r>
              <a:rPr lang="fr-FR" dirty="0" smtClean="0">
                <a:latin typeface="Gill Sans MT Condensed"/>
              </a:rPr>
              <a:t>Les disques « libres de droit » et d’illustrations sonores regroupent par thématique. </a:t>
            </a:r>
            <a:endParaRPr lang="fr-FR" dirty="0">
              <a:latin typeface="Gill Sans MT Condensed"/>
            </a:endParaRPr>
          </a:p>
        </p:txBody>
      </p:sp>
    </p:spTree>
    <p:extLst>
      <p:ext uri="{BB962C8B-B14F-4D97-AF65-F5344CB8AC3E}">
        <p14:creationId xmlns:p14="http://schemas.microsoft.com/office/powerpoint/2010/main" val="73241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Procéder par récurrence</a:t>
            </a:r>
            <a:endParaRPr lang="fr-FR" dirty="0"/>
          </a:p>
        </p:txBody>
      </p:sp>
      <p:sp>
        <p:nvSpPr>
          <p:cNvPr id="3" name="Espace réservé du contenu 2"/>
          <p:cNvSpPr>
            <a:spLocks noGrp="1"/>
          </p:cNvSpPr>
          <p:nvPr>
            <p:ph sz="quarter" idx="13"/>
          </p:nvPr>
        </p:nvSpPr>
        <p:spPr>
          <a:xfrm>
            <a:off x="685800" y="1998079"/>
            <a:ext cx="10394707" cy="3311189"/>
          </a:xfrm>
        </p:spPr>
        <p:txBody>
          <a:bodyPr>
            <a:normAutofit/>
          </a:bodyPr>
          <a:lstStyle/>
          <a:p>
            <a:pPr algn="just"/>
            <a:r>
              <a:rPr lang="fr-FR" dirty="0" smtClean="0">
                <a:latin typeface="Gill Sans MT Condensed"/>
              </a:rPr>
              <a:t>Ne pas multiplier les musiques, mais réutiliser le thème.</a:t>
            </a:r>
          </a:p>
          <a:p>
            <a:pPr algn="just"/>
            <a:r>
              <a:rPr lang="fr-FR" dirty="0" smtClean="0">
                <a:latin typeface="Gill Sans MT Condensed"/>
              </a:rPr>
              <a:t>Un unique thème musical de 3mn ne peut pas servir à sonoriser 20mn de film familial, mais on peut le décliner plusieurs fois.</a:t>
            </a:r>
          </a:p>
          <a:p>
            <a:pPr algn="just"/>
            <a:r>
              <a:rPr lang="fr-FR" dirty="0" smtClean="0">
                <a:latin typeface="Gill Sans MT Condensed"/>
              </a:rPr>
              <a:t>Cela assure une unité sonore.</a:t>
            </a:r>
          </a:p>
          <a:p>
            <a:pPr algn="just"/>
            <a:r>
              <a:rPr lang="fr-FR" dirty="0" smtClean="0">
                <a:latin typeface="Gill Sans MT Condensed"/>
              </a:rPr>
              <a:t>Peut fonctionner à la manière d’un rappel, d’un refrain, annoncer, évoquer un personnage, une situation, un lieu.</a:t>
            </a:r>
          </a:p>
          <a:p>
            <a:pPr algn="just"/>
            <a:r>
              <a:rPr lang="fr-FR" dirty="0" smtClean="0">
                <a:latin typeface="Gill Sans MT Condensed"/>
              </a:rPr>
              <a:t>Le spectateur y sera sensible.</a:t>
            </a:r>
          </a:p>
          <a:p>
            <a:pPr algn="just"/>
            <a:endParaRPr lang="fr-FR" dirty="0">
              <a:latin typeface="Gill Sans MT Condensed"/>
            </a:endParaRPr>
          </a:p>
        </p:txBody>
      </p:sp>
    </p:spTree>
    <p:extLst>
      <p:ext uri="{BB962C8B-B14F-4D97-AF65-F5344CB8AC3E}">
        <p14:creationId xmlns:p14="http://schemas.microsoft.com/office/powerpoint/2010/main" val="71169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700" dirty="0" smtClean="0"/>
              <a:t>Équilibrer sons d’ambiance et musiques</a:t>
            </a:r>
            <a:endParaRPr lang="fr-FR" sz="4700" dirty="0"/>
          </a:p>
        </p:txBody>
      </p:sp>
      <p:sp>
        <p:nvSpPr>
          <p:cNvPr id="3" name="Espace réservé du contenu 2"/>
          <p:cNvSpPr>
            <a:spLocks noGrp="1"/>
          </p:cNvSpPr>
          <p:nvPr>
            <p:ph sz="quarter" idx="13"/>
          </p:nvPr>
        </p:nvSpPr>
        <p:spPr>
          <a:xfrm>
            <a:off x="685800" y="1998079"/>
            <a:ext cx="10394707" cy="3311189"/>
          </a:xfrm>
        </p:spPr>
        <p:txBody>
          <a:bodyPr>
            <a:normAutofit fontScale="85000" lnSpcReduction="10000"/>
          </a:bodyPr>
          <a:lstStyle/>
          <a:p>
            <a:pPr algn="just"/>
            <a:r>
              <a:rPr lang="fr-FR" dirty="0" smtClean="0">
                <a:latin typeface="Gill Sans MT Condensed"/>
              </a:rPr>
              <a:t>Les extraits musicaux peuvent </a:t>
            </a:r>
            <a:r>
              <a:rPr lang="fr-FR" b="1" dirty="0" smtClean="0">
                <a:latin typeface="Gill Sans MT Condensed"/>
              </a:rPr>
              <a:t>alterner</a:t>
            </a:r>
            <a:r>
              <a:rPr lang="fr-FR" dirty="0" smtClean="0">
                <a:latin typeface="Gill Sans MT Condensed"/>
              </a:rPr>
              <a:t> avec de nombreuses plages de silence, de son d’ambiance ou de voix off.</a:t>
            </a:r>
          </a:p>
          <a:p>
            <a:pPr algn="just"/>
            <a:r>
              <a:rPr lang="fr-FR" dirty="0" smtClean="0">
                <a:latin typeface="Gill Sans MT Condensed"/>
              </a:rPr>
              <a:t>Cela aère le récit, repose le spectateur; il faut </a:t>
            </a:r>
            <a:r>
              <a:rPr lang="fr-FR" b="1" dirty="0" smtClean="0">
                <a:latin typeface="Gill Sans MT Condensed"/>
              </a:rPr>
              <a:t>le laisser « respirer ».</a:t>
            </a:r>
          </a:p>
          <a:p>
            <a:pPr algn="just"/>
            <a:r>
              <a:rPr lang="fr-FR" dirty="0" smtClean="0">
                <a:latin typeface="Gill Sans MT Condensed"/>
              </a:rPr>
              <a:t>Aucune règle ne peut être éditée, mais une proportion allant de 15 à 50%, avec </a:t>
            </a:r>
            <a:r>
              <a:rPr lang="fr-FR" b="1" dirty="0" smtClean="0">
                <a:latin typeface="Gill Sans MT Condensed"/>
              </a:rPr>
              <a:t>une moyenne raisonnable de 30% </a:t>
            </a:r>
            <a:r>
              <a:rPr lang="fr-FR" dirty="0" smtClean="0">
                <a:latin typeface="Gill Sans MT Condensed"/>
              </a:rPr>
              <a:t>de  temps musical est souhaitable.</a:t>
            </a:r>
          </a:p>
          <a:p>
            <a:pPr algn="just"/>
            <a:r>
              <a:rPr lang="fr-FR" dirty="0" smtClean="0">
                <a:latin typeface="Gill Sans MT Condensed"/>
              </a:rPr>
              <a:t>Cela tendra à prouver que le film comporte déjà sa propre </a:t>
            </a:r>
            <a:r>
              <a:rPr lang="fr-FR" b="1" dirty="0" smtClean="0">
                <a:latin typeface="Gill Sans MT Condensed"/>
              </a:rPr>
              <a:t>« musique interne »</a:t>
            </a:r>
            <a:r>
              <a:rPr lang="fr-FR" dirty="0" smtClean="0">
                <a:latin typeface="Gill Sans MT Condensed"/>
              </a:rPr>
              <a:t>.</a:t>
            </a:r>
          </a:p>
          <a:p>
            <a:pPr algn="just"/>
            <a:r>
              <a:rPr lang="fr-FR" dirty="0" smtClean="0">
                <a:latin typeface="Gill Sans MT Condensed"/>
              </a:rPr>
              <a:t>En alternant musique, commentaire ou ambiance, restera à savoir lequel privilégier en évitant </a:t>
            </a:r>
            <a:r>
              <a:rPr lang="fr-FR" b="1" dirty="0" smtClean="0">
                <a:latin typeface="Gill Sans MT Condensed"/>
              </a:rPr>
              <a:t>l’effet « yoyo »</a:t>
            </a:r>
            <a:r>
              <a:rPr lang="fr-FR" dirty="0" smtClean="0">
                <a:latin typeface="Gill Sans MT Condensed"/>
              </a:rPr>
              <a:t>.</a:t>
            </a:r>
          </a:p>
          <a:p>
            <a:pPr algn="just"/>
            <a:endParaRPr lang="fr-FR" dirty="0">
              <a:latin typeface="Gill Sans MT Condensed"/>
            </a:endParaRPr>
          </a:p>
        </p:txBody>
      </p:sp>
    </p:spTree>
    <p:extLst>
      <p:ext uri="{BB962C8B-B14F-4D97-AF65-F5344CB8AC3E}">
        <p14:creationId xmlns:p14="http://schemas.microsoft.com/office/powerpoint/2010/main" val="21789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900" dirty="0" smtClean="0"/>
              <a:t>Le split audio</a:t>
            </a:r>
            <a:endParaRPr lang="fr-FR" sz="4900" dirty="0"/>
          </a:p>
        </p:txBody>
      </p:sp>
      <p:sp>
        <p:nvSpPr>
          <p:cNvPr id="3" name="Espace réservé du contenu 2"/>
          <p:cNvSpPr>
            <a:spLocks noGrp="1"/>
          </p:cNvSpPr>
          <p:nvPr>
            <p:ph sz="quarter" idx="13"/>
          </p:nvPr>
        </p:nvSpPr>
        <p:spPr>
          <a:xfrm>
            <a:off x="685800" y="1998079"/>
            <a:ext cx="10394707" cy="3311189"/>
          </a:xfrm>
        </p:spPr>
        <p:txBody>
          <a:bodyPr>
            <a:normAutofit/>
          </a:bodyPr>
          <a:lstStyle/>
          <a:p>
            <a:pPr algn="just"/>
            <a:r>
              <a:rPr lang="fr-FR" dirty="0" smtClean="0">
                <a:latin typeface="Gill Sans MT Condensed"/>
              </a:rPr>
              <a:t>Chevauchement entre un son qui correspond à un plan et l’image du plan suivant ou du plan précédent.</a:t>
            </a:r>
          </a:p>
          <a:p>
            <a:pPr algn="just"/>
            <a:r>
              <a:rPr lang="fr-FR" dirty="0" smtClean="0">
                <a:latin typeface="Gill Sans MT Condensed"/>
              </a:rPr>
              <a:t>C’est cette capacité qu’a le monteur a appeler à un changement de plan, par le son qui a un peu d’avance.</a:t>
            </a:r>
          </a:p>
          <a:p>
            <a:pPr algn="just"/>
            <a:r>
              <a:rPr lang="fr-FR" dirty="0" smtClean="0">
                <a:latin typeface="Gill Sans MT Condensed"/>
              </a:rPr>
              <a:t>Ou au contraire a laisser traîner un son d’un plan précédent, pour le faire continuer au début du plan qui suit.</a:t>
            </a:r>
          </a:p>
          <a:p>
            <a:pPr algn="just"/>
            <a:r>
              <a:rPr lang="fr-FR" dirty="0" smtClean="0">
                <a:latin typeface="Gill Sans MT Condensed"/>
              </a:rPr>
              <a:t>Cela « adoucit » la jonction image.</a:t>
            </a:r>
            <a:endParaRPr lang="fr-FR" dirty="0">
              <a:latin typeface="Gill Sans MT Condensed"/>
            </a:endParaRPr>
          </a:p>
        </p:txBody>
      </p:sp>
    </p:spTree>
    <p:extLst>
      <p:ext uri="{BB962C8B-B14F-4D97-AF65-F5344CB8AC3E}">
        <p14:creationId xmlns:p14="http://schemas.microsoft.com/office/powerpoint/2010/main" val="397026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Et </a:t>
            </a:r>
            <a:r>
              <a:rPr lang="fr-FR" dirty="0"/>
              <a:t>au montage ?</a:t>
            </a:r>
            <a:br>
              <a:rPr lang="fr-FR" dirty="0"/>
            </a:br>
            <a:endParaRPr lang="fr-FR" dirty="0"/>
          </a:p>
        </p:txBody>
      </p:sp>
      <p:sp>
        <p:nvSpPr>
          <p:cNvPr id="3" name="Espace réservé du contenu 2"/>
          <p:cNvSpPr>
            <a:spLocks noGrp="1"/>
          </p:cNvSpPr>
          <p:nvPr>
            <p:ph sz="quarter" idx="13"/>
          </p:nvPr>
        </p:nvSpPr>
        <p:spPr>
          <a:xfrm>
            <a:off x="685800" y="2007195"/>
            <a:ext cx="10394707" cy="3311189"/>
          </a:xfrm>
        </p:spPr>
        <p:txBody>
          <a:bodyPr>
            <a:normAutofit fontScale="92500"/>
          </a:bodyPr>
          <a:lstStyle/>
          <a:p>
            <a:pPr algn="just" fontAlgn="base"/>
            <a:endParaRPr lang="fr-FR" sz="1800" dirty="0" smtClean="0">
              <a:latin typeface="Gill Sans MT Condensed" panose="020B0506020104020203" pitchFamily="34" charset="0"/>
            </a:endParaRPr>
          </a:p>
          <a:p>
            <a:pPr algn="just" fontAlgn="base"/>
            <a:r>
              <a:rPr lang="fr-FR" sz="1800" dirty="0" smtClean="0">
                <a:latin typeface="Gill Sans MT Condensed" panose="020B0506020104020203" pitchFamily="34" charset="0"/>
              </a:rPr>
              <a:t>Une </a:t>
            </a:r>
            <a:r>
              <a:rPr lang="fr-FR" sz="1800" dirty="0">
                <a:latin typeface="Gill Sans MT Condensed" panose="020B0506020104020203" pitchFamily="34" charset="0"/>
              </a:rPr>
              <a:t>fois que vous avez </a:t>
            </a:r>
            <a:r>
              <a:rPr lang="fr-FR" sz="1800" dirty="0" smtClean="0">
                <a:latin typeface="Gill Sans MT Condensed" panose="020B0506020104020203" pitchFamily="34" charset="0"/>
              </a:rPr>
              <a:t>la </a:t>
            </a:r>
            <a:r>
              <a:rPr lang="fr-FR" sz="1800" dirty="0">
                <a:latin typeface="Gill Sans MT Condensed" panose="020B0506020104020203" pitchFamily="34" charset="0"/>
              </a:rPr>
              <a:t>musique de vos rêves, le tout n’est pas d’y accoler vos vidéos au petit bonheur la chance. Mais l’objectif est d’obtenir </a:t>
            </a:r>
            <a:r>
              <a:rPr lang="fr-FR" sz="1800" b="1" dirty="0" smtClean="0">
                <a:latin typeface="Gill Sans MT Condensed" panose="020B0506020104020203" pitchFamily="34" charset="0"/>
              </a:rPr>
              <a:t>une certaine </a:t>
            </a:r>
            <a:r>
              <a:rPr lang="fr-FR" sz="1800" b="1" dirty="0">
                <a:latin typeface="Gill Sans MT Condensed" panose="020B0506020104020203" pitchFamily="34" charset="0"/>
              </a:rPr>
              <a:t>fluidité </a:t>
            </a:r>
            <a:r>
              <a:rPr lang="fr-FR" sz="1800" dirty="0">
                <a:latin typeface="Gill Sans MT Condensed" panose="020B0506020104020203" pitchFamily="34" charset="0"/>
              </a:rPr>
              <a:t>et donner un </a:t>
            </a:r>
            <a:r>
              <a:rPr lang="fr-FR" sz="1800" b="1" dirty="0">
                <a:latin typeface="Gill Sans MT Condensed" panose="020B0506020104020203" pitchFamily="34" charset="0"/>
              </a:rPr>
              <a:t>effet naturel </a:t>
            </a:r>
            <a:r>
              <a:rPr lang="fr-FR" sz="1800" dirty="0">
                <a:latin typeface="Gill Sans MT Condensed" panose="020B0506020104020203" pitchFamily="34" charset="0"/>
              </a:rPr>
              <a:t>à votre vidéo. Le principe est de </a:t>
            </a:r>
            <a:r>
              <a:rPr lang="fr-FR" sz="1800" b="1" dirty="0">
                <a:latin typeface="Gill Sans MT Condensed" panose="020B0506020104020203" pitchFamily="34" charset="0"/>
              </a:rPr>
              <a:t>suivre le rythme</a:t>
            </a:r>
            <a:r>
              <a:rPr lang="fr-FR" sz="1800" dirty="0">
                <a:latin typeface="Gill Sans MT Condensed" panose="020B0506020104020203" pitchFamily="34" charset="0"/>
              </a:rPr>
              <a:t> du morceau. Et sauf si vous avez une oreille musicale très fine et précise, il est assez difficile de ne se baser que sur ce que l’on écoute.</a:t>
            </a:r>
          </a:p>
          <a:p>
            <a:pPr fontAlgn="base"/>
            <a:r>
              <a:rPr lang="fr-FR" sz="1800" dirty="0">
                <a:latin typeface="Gill Sans MT Condensed" panose="020B0506020104020203" pitchFamily="34" charset="0"/>
              </a:rPr>
              <a:t>Alors comment faire</a:t>
            </a:r>
            <a:r>
              <a:rPr lang="fr-FR" sz="1800" dirty="0" smtClean="0">
                <a:latin typeface="Gill Sans MT Condensed" panose="020B0506020104020203" pitchFamily="34" charset="0"/>
              </a:rPr>
              <a:t>?</a:t>
            </a:r>
          </a:p>
          <a:p>
            <a:pPr algn="just" fontAlgn="base"/>
            <a:r>
              <a:rPr lang="fr-FR" sz="1800" dirty="0">
                <a:latin typeface="Gill Sans MT Condensed" panose="020B0506020104020203" pitchFamily="34" charset="0"/>
              </a:rPr>
              <a:t>Et bien il faut utiliser la capacité de votre </a:t>
            </a:r>
            <a:r>
              <a:rPr lang="fr-FR" sz="1800" b="1" dirty="0">
                <a:latin typeface="Gill Sans MT Condensed" panose="020B0506020104020203" pitchFamily="34" charset="0"/>
              </a:rPr>
              <a:t>logiciel</a:t>
            </a:r>
            <a:r>
              <a:rPr lang="fr-FR" sz="1800" dirty="0">
                <a:latin typeface="Gill Sans MT Condensed" panose="020B0506020104020203" pitchFamily="34" charset="0"/>
              </a:rPr>
              <a:t> de montage à </a:t>
            </a:r>
            <a:r>
              <a:rPr lang="fr-FR" sz="1800" b="1" dirty="0">
                <a:latin typeface="Gill Sans MT Condensed" panose="020B0506020104020203" pitchFamily="34" charset="0"/>
              </a:rPr>
              <a:t>analyser les amplitudes</a:t>
            </a:r>
            <a:r>
              <a:rPr lang="fr-FR" sz="1800" dirty="0">
                <a:latin typeface="Gill Sans MT Condensed" panose="020B0506020104020203" pitchFamily="34" charset="0"/>
              </a:rPr>
              <a:t> du son qui composent votre musique. </a:t>
            </a:r>
          </a:p>
          <a:p>
            <a:endParaRPr lang="fr-FR" dirty="0"/>
          </a:p>
        </p:txBody>
      </p:sp>
    </p:spTree>
    <p:extLst>
      <p:ext uri="{BB962C8B-B14F-4D97-AF65-F5344CB8AC3E}">
        <p14:creationId xmlns:p14="http://schemas.microsoft.com/office/powerpoint/2010/main" val="18862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Monter une musique</a:t>
            </a:r>
            <a:endParaRPr lang="fr-FR" dirty="0"/>
          </a:p>
        </p:txBody>
      </p:sp>
      <p:sp>
        <p:nvSpPr>
          <p:cNvPr id="3" name="Espace réservé du contenu 2"/>
          <p:cNvSpPr>
            <a:spLocks noGrp="1"/>
          </p:cNvSpPr>
          <p:nvPr>
            <p:ph sz="quarter" idx="13"/>
          </p:nvPr>
        </p:nvSpPr>
        <p:spPr>
          <a:xfrm>
            <a:off x="685800" y="2004781"/>
            <a:ext cx="10394707" cy="3311189"/>
          </a:xfrm>
        </p:spPr>
        <p:txBody>
          <a:bodyPr>
            <a:normAutofit fontScale="92500"/>
          </a:bodyPr>
          <a:lstStyle/>
          <a:p>
            <a:pPr algn="just"/>
            <a:endParaRPr lang="fr-FR" sz="1800" dirty="0" smtClean="0">
              <a:latin typeface="Gill Sans MT Condensed"/>
            </a:endParaRPr>
          </a:p>
          <a:p>
            <a:pPr algn="just"/>
            <a:r>
              <a:rPr lang="fr-FR" sz="1800" dirty="0" smtClean="0">
                <a:latin typeface="Gill Sans MT Condensed"/>
              </a:rPr>
              <a:t>Utiliser le mode « </a:t>
            </a:r>
            <a:r>
              <a:rPr lang="fr-FR" sz="1800" b="1" dirty="0" err="1" smtClean="0">
                <a:latin typeface="Gill Sans MT Condensed"/>
              </a:rPr>
              <a:t>scrubbing</a:t>
            </a:r>
            <a:r>
              <a:rPr lang="fr-FR" sz="1800" b="1" dirty="0" smtClean="0">
                <a:latin typeface="Gill Sans MT Condensed"/>
              </a:rPr>
              <a:t> audio</a:t>
            </a:r>
            <a:r>
              <a:rPr lang="fr-FR" sz="1800" dirty="0" smtClean="0">
                <a:latin typeface="Gill Sans MT Condensed"/>
              </a:rPr>
              <a:t> » permet d’entendre le son tout en balayant la time line avec le curseur.</a:t>
            </a:r>
          </a:p>
          <a:p>
            <a:pPr algn="just"/>
            <a:r>
              <a:rPr lang="fr-FR" sz="1800" dirty="0" smtClean="0">
                <a:latin typeface="Gill Sans MT Condensed"/>
              </a:rPr>
              <a:t>Zoomer pour grossir le graphique de </a:t>
            </a:r>
            <a:r>
              <a:rPr lang="fr-FR" sz="1800" b="1" dirty="0" smtClean="0">
                <a:latin typeface="Gill Sans MT Condensed"/>
              </a:rPr>
              <a:t>forme d’onde</a:t>
            </a:r>
            <a:r>
              <a:rPr lang="fr-FR" sz="1800" dirty="0" smtClean="0">
                <a:latin typeface="Gill Sans MT Condensed"/>
              </a:rPr>
              <a:t>.</a:t>
            </a:r>
          </a:p>
          <a:p>
            <a:pPr algn="just"/>
            <a:r>
              <a:rPr lang="fr-FR" sz="1800" dirty="0" smtClean="0">
                <a:latin typeface="Gill Sans MT Condensed"/>
              </a:rPr>
              <a:t>Poser des </a:t>
            </a:r>
            <a:r>
              <a:rPr lang="fr-FR" sz="1800" b="1" dirty="0" smtClean="0">
                <a:latin typeface="Gill Sans MT Condensed"/>
              </a:rPr>
              <a:t>marques</a:t>
            </a:r>
            <a:r>
              <a:rPr lang="fr-FR" sz="1800" dirty="0" smtClean="0">
                <a:latin typeface="Gill Sans MT Condensed"/>
              </a:rPr>
              <a:t> ou </a:t>
            </a:r>
            <a:r>
              <a:rPr lang="fr-FR" sz="1800" b="1" dirty="0" smtClean="0">
                <a:latin typeface="Gill Sans MT Condensed"/>
              </a:rPr>
              <a:t>tronçonner</a:t>
            </a:r>
            <a:r>
              <a:rPr lang="fr-FR" sz="1800" dirty="0" smtClean="0">
                <a:latin typeface="Gill Sans MT Condensed"/>
              </a:rPr>
              <a:t> la bande sonore à chaque fois que l’on détecte un temps fort. Ces marques pourront bénéficier du « magnétisme ».</a:t>
            </a:r>
          </a:p>
          <a:p>
            <a:pPr algn="just"/>
            <a:r>
              <a:rPr lang="fr-FR" sz="1800" dirty="0" smtClean="0">
                <a:latin typeface="Gill Sans MT Condensed"/>
              </a:rPr>
              <a:t>Ne pas hésiter à </a:t>
            </a:r>
            <a:r>
              <a:rPr lang="fr-FR" sz="1800" b="1" dirty="0" smtClean="0">
                <a:latin typeface="Gill Sans MT Condensed"/>
              </a:rPr>
              <a:t>couper</a:t>
            </a:r>
            <a:r>
              <a:rPr lang="fr-FR" sz="1800" dirty="0" smtClean="0">
                <a:latin typeface="Gill Sans MT Condensed"/>
              </a:rPr>
              <a:t> dans une musique; ce qui demande un minimum « d’oreille ».</a:t>
            </a:r>
          </a:p>
          <a:p>
            <a:pPr algn="just"/>
            <a:endParaRPr lang="fr-FR" dirty="0">
              <a:latin typeface="Gill Sans MT Condensed"/>
            </a:endParaRPr>
          </a:p>
        </p:txBody>
      </p:sp>
      <p:pic>
        <p:nvPicPr>
          <p:cNvPr id="4" name="Image 3"/>
          <p:cNvPicPr>
            <a:picLocks noChangeAspect="1"/>
          </p:cNvPicPr>
          <p:nvPr/>
        </p:nvPicPr>
        <p:blipFill>
          <a:blip r:embed="rId2"/>
          <a:stretch>
            <a:fillRect/>
          </a:stretch>
        </p:blipFill>
        <p:spPr>
          <a:xfrm>
            <a:off x="8724901" y="685800"/>
            <a:ext cx="2355606" cy="1374886"/>
          </a:xfrm>
          <a:prstGeom prst="rect">
            <a:avLst/>
          </a:prstGeom>
        </p:spPr>
      </p:pic>
      <p:cxnSp>
        <p:nvCxnSpPr>
          <p:cNvPr id="6" name="Connecteur droit 5"/>
          <p:cNvCxnSpPr/>
          <p:nvPr/>
        </p:nvCxnSpPr>
        <p:spPr>
          <a:xfrm flipH="1">
            <a:off x="8886825" y="442913"/>
            <a:ext cx="14288" cy="184308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91667E-6 -2.59259E-6 L 0.19271 0.00324 " pathEditMode="fixed" rAng="0" ptsTypes="AA">
                                      <p:cBhvr>
                                        <p:cTn id="10" dur="2000" fill="hold"/>
                                        <p:tgtEl>
                                          <p:spTgt spid="6"/>
                                        </p:tgtEl>
                                        <p:attrNameLst>
                                          <p:attrName>ppt_x</p:attrName>
                                          <p:attrName>ppt_y</p:attrName>
                                        </p:attrNameLst>
                                      </p:cBhvr>
                                      <p:rCtr x="9635" y="16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900" dirty="0" smtClean="0"/>
              <a:t>Construire un montage image à partir d’une bande sonore</a:t>
            </a:r>
            <a:endParaRPr lang="fr-FR" sz="4900" dirty="0"/>
          </a:p>
        </p:txBody>
      </p:sp>
      <p:sp>
        <p:nvSpPr>
          <p:cNvPr id="3" name="Espace réservé du contenu 2"/>
          <p:cNvSpPr>
            <a:spLocks noGrp="1"/>
          </p:cNvSpPr>
          <p:nvPr>
            <p:ph sz="quarter" idx="13"/>
          </p:nvPr>
        </p:nvSpPr>
        <p:spPr>
          <a:xfrm>
            <a:off x="685800" y="2004781"/>
            <a:ext cx="10394707" cy="3311189"/>
          </a:xfrm>
        </p:spPr>
        <p:txBody>
          <a:bodyPr/>
          <a:lstStyle/>
          <a:p>
            <a:pPr algn="just"/>
            <a:r>
              <a:rPr lang="fr-FR" dirty="0" smtClean="0">
                <a:latin typeface="Gill Sans MT Condensed"/>
              </a:rPr>
              <a:t>Déterminer </a:t>
            </a:r>
            <a:r>
              <a:rPr lang="fr-FR" b="1" dirty="0" smtClean="0">
                <a:latin typeface="Gill Sans MT Condensed"/>
              </a:rPr>
              <a:t>un instant « t » </a:t>
            </a:r>
            <a:r>
              <a:rPr lang="fr-FR" dirty="0" smtClean="0">
                <a:latin typeface="Gill Sans MT Condensed"/>
              </a:rPr>
              <a:t>qui viendra dans la séquence image se placer en correspondance avec un </a:t>
            </a:r>
            <a:r>
              <a:rPr lang="fr-FR" b="1" dirty="0" smtClean="0">
                <a:latin typeface="Gill Sans MT Condensed"/>
              </a:rPr>
              <a:t>évènement sonore significatif</a:t>
            </a:r>
            <a:r>
              <a:rPr lang="fr-FR" dirty="0" smtClean="0">
                <a:latin typeface="Gill Sans MT Condensed"/>
              </a:rPr>
              <a:t>: par exemple, un frappé de percussion qui se distingue d’une mélodie jouée en fond.</a:t>
            </a:r>
          </a:p>
          <a:p>
            <a:pPr algn="just"/>
            <a:r>
              <a:rPr lang="fr-FR" dirty="0" smtClean="0">
                <a:latin typeface="Gill Sans MT Condensed"/>
              </a:rPr>
              <a:t>En étirant au maximum la time line (</a:t>
            </a:r>
            <a:r>
              <a:rPr lang="fr-FR" b="1" dirty="0" smtClean="0">
                <a:latin typeface="Gill Sans MT Condensed"/>
              </a:rPr>
              <a:t>image par image</a:t>
            </a:r>
            <a:r>
              <a:rPr lang="fr-FR" dirty="0" smtClean="0">
                <a:latin typeface="Gill Sans MT Condensed"/>
              </a:rPr>
              <a:t>), il sera plus aisé d’y </a:t>
            </a:r>
            <a:r>
              <a:rPr lang="fr-FR" b="1" dirty="0" smtClean="0">
                <a:latin typeface="Gill Sans MT Condensed"/>
              </a:rPr>
              <a:t>caler</a:t>
            </a:r>
            <a:r>
              <a:rPr lang="fr-FR" dirty="0" smtClean="0">
                <a:latin typeface="Gill Sans MT Condensed"/>
              </a:rPr>
              <a:t> un évènement visuel.</a:t>
            </a:r>
          </a:p>
          <a:p>
            <a:pPr algn="just"/>
            <a:r>
              <a:rPr lang="fr-FR" dirty="0" smtClean="0">
                <a:latin typeface="Gill Sans MT Condensed"/>
              </a:rPr>
              <a:t>Entre les </a:t>
            </a:r>
            <a:r>
              <a:rPr lang="fr-FR" b="1" dirty="0" smtClean="0">
                <a:latin typeface="Gill Sans MT Condensed"/>
              </a:rPr>
              <a:t>tempos,</a:t>
            </a:r>
            <a:r>
              <a:rPr lang="fr-FR" dirty="0" smtClean="0">
                <a:latin typeface="Gill Sans MT Condensed"/>
              </a:rPr>
              <a:t> il faudra calculer la durée des plans à insérer. </a:t>
            </a:r>
            <a:endParaRPr lang="fr-FR" dirty="0">
              <a:latin typeface="Gill Sans MT Condensed"/>
            </a:endParaRPr>
          </a:p>
        </p:txBody>
      </p:sp>
    </p:spTree>
    <p:extLst>
      <p:ext uri="{BB962C8B-B14F-4D97-AF65-F5344CB8AC3E}">
        <p14:creationId xmlns:p14="http://schemas.microsoft.com/office/powerpoint/2010/main" val="5666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900" dirty="0">
                <a:solidFill>
                  <a:srgbClr val="B80E0F"/>
                </a:solidFill>
              </a:rPr>
              <a:t>Construire un montage image à partir d’une bande sonore</a:t>
            </a:r>
            <a:endParaRPr lang="fr-FR" sz="4900" dirty="0"/>
          </a:p>
        </p:txBody>
      </p:sp>
      <p:sp>
        <p:nvSpPr>
          <p:cNvPr id="3" name="Espace réservé du contenu 2"/>
          <p:cNvSpPr>
            <a:spLocks noGrp="1"/>
          </p:cNvSpPr>
          <p:nvPr>
            <p:ph sz="quarter" idx="13"/>
          </p:nvPr>
        </p:nvSpPr>
        <p:spPr>
          <a:xfrm>
            <a:off x="685800" y="2004781"/>
            <a:ext cx="10394707" cy="3311189"/>
          </a:xfrm>
        </p:spPr>
        <p:txBody>
          <a:bodyPr>
            <a:normAutofit fontScale="92500" lnSpcReduction="20000"/>
          </a:bodyPr>
          <a:lstStyle/>
          <a:p>
            <a:pPr algn="just"/>
            <a:endParaRPr lang="fr-FR" dirty="0" smtClean="0">
              <a:latin typeface="Gill Sans MT Condensed"/>
            </a:endParaRPr>
          </a:p>
          <a:p>
            <a:pPr algn="just"/>
            <a:r>
              <a:rPr lang="fr-FR" dirty="0" smtClean="0">
                <a:latin typeface="Gill Sans MT Condensed"/>
              </a:rPr>
              <a:t>Accessoirement, on peut tricher pour faciliter le montage, en jouant très légèrement sur la </a:t>
            </a:r>
            <a:r>
              <a:rPr lang="fr-FR" b="1" dirty="0" smtClean="0">
                <a:latin typeface="Gill Sans MT Condensed"/>
              </a:rPr>
              <a:t>vitesse de défilement </a:t>
            </a:r>
            <a:r>
              <a:rPr lang="fr-FR" dirty="0" smtClean="0">
                <a:latin typeface="Gill Sans MT Condensed"/>
              </a:rPr>
              <a:t>du son. </a:t>
            </a:r>
          </a:p>
          <a:p>
            <a:pPr algn="just"/>
            <a:r>
              <a:rPr lang="fr-FR" dirty="0" smtClean="0">
                <a:latin typeface="Gill Sans MT Condensed"/>
              </a:rPr>
              <a:t>Il est tentant de faire correspondre un </a:t>
            </a:r>
            <a:r>
              <a:rPr lang="fr-FR" b="1" dirty="0" smtClean="0">
                <a:latin typeface="Gill Sans MT Condensed"/>
              </a:rPr>
              <a:t>rythme musical </a:t>
            </a:r>
            <a:r>
              <a:rPr lang="fr-FR" dirty="0" smtClean="0">
                <a:latin typeface="Gill Sans MT Condensed"/>
              </a:rPr>
              <a:t>avec un </a:t>
            </a:r>
            <a:r>
              <a:rPr lang="fr-FR" b="1" dirty="0" smtClean="0">
                <a:latin typeface="Gill Sans MT Condensed"/>
              </a:rPr>
              <a:t>rythme visuel</a:t>
            </a:r>
            <a:r>
              <a:rPr lang="fr-FR" dirty="0" smtClean="0">
                <a:latin typeface="Gill Sans MT Condensed"/>
              </a:rPr>
              <a:t>.</a:t>
            </a:r>
          </a:p>
          <a:p>
            <a:pPr algn="just"/>
            <a:r>
              <a:rPr lang="fr-FR" dirty="0" smtClean="0">
                <a:latin typeface="Gill Sans MT Condensed"/>
              </a:rPr>
              <a:t>Cependant, attention à ne pas </a:t>
            </a:r>
            <a:r>
              <a:rPr lang="fr-FR" b="1" dirty="0" smtClean="0">
                <a:latin typeface="Gill Sans MT Condensed"/>
              </a:rPr>
              <a:t>lasser</a:t>
            </a:r>
            <a:r>
              <a:rPr lang="fr-FR" dirty="0" smtClean="0">
                <a:latin typeface="Gill Sans MT Condensed"/>
              </a:rPr>
              <a:t> le spectateur.</a:t>
            </a:r>
          </a:p>
          <a:p>
            <a:pPr algn="just"/>
            <a:r>
              <a:rPr lang="fr-FR" dirty="0">
                <a:latin typeface="Gill Sans MT Condensed" panose="020B0506020104020203" pitchFamily="34" charset="0"/>
              </a:rPr>
              <a:t>Il n’y a pas de règles précises concernant la durée de vos séquences. Il faut </a:t>
            </a:r>
            <a:r>
              <a:rPr lang="fr-FR" b="1" dirty="0">
                <a:latin typeface="Gill Sans MT Condensed" panose="020B0506020104020203" pitchFamily="34" charset="0"/>
              </a:rPr>
              <a:t>varier</a:t>
            </a:r>
            <a:r>
              <a:rPr lang="fr-FR" dirty="0">
                <a:latin typeface="Gill Sans MT Condensed" panose="020B0506020104020203" pitchFamily="34" charset="0"/>
              </a:rPr>
              <a:t> les plans, </a:t>
            </a:r>
            <a:r>
              <a:rPr lang="fr-FR" b="1" dirty="0">
                <a:latin typeface="Gill Sans MT Condensed" panose="020B0506020104020203" pitchFamily="34" charset="0"/>
              </a:rPr>
              <a:t>tester</a:t>
            </a:r>
            <a:r>
              <a:rPr lang="fr-FR" dirty="0">
                <a:latin typeface="Gill Sans MT Condensed" panose="020B0506020104020203" pitchFamily="34" charset="0"/>
              </a:rPr>
              <a:t>, </a:t>
            </a:r>
            <a:r>
              <a:rPr lang="fr-FR" b="1" dirty="0">
                <a:latin typeface="Gill Sans MT Condensed" panose="020B0506020104020203" pitchFamily="34" charset="0"/>
              </a:rPr>
              <a:t>regarder</a:t>
            </a:r>
            <a:r>
              <a:rPr lang="fr-FR" dirty="0">
                <a:latin typeface="Gill Sans MT Condensed" panose="020B0506020104020203" pitchFamily="34" charset="0"/>
              </a:rPr>
              <a:t> et </a:t>
            </a:r>
            <a:r>
              <a:rPr lang="fr-FR" b="1" dirty="0">
                <a:latin typeface="Gill Sans MT Condensed" panose="020B0506020104020203" pitchFamily="34" charset="0"/>
              </a:rPr>
              <a:t>corriger</a:t>
            </a:r>
            <a:r>
              <a:rPr lang="fr-FR" dirty="0">
                <a:latin typeface="Gill Sans MT Condensed" panose="020B0506020104020203" pitchFamily="34" charset="0"/>
              </a:rPr>
              <a:t> sans cesse jusqu’à satisfaction</a:t>
            </a:r>
            <a:r>
              <a:rPr lang="fr-FR" dirty="0" smtClean="0">
                <a:latin typeface="Gill Sans MT Condensed" panose="020B0506020104020203" pitchFamily="34" charset="0"/>
              </a:rPr>
              <a:t>.</a:t>
            </a:r>
            <a:endParaRPr lang="fr-FR" dirty="0" smtClean="0">
              <a:latin typeface="Gill Sans MT Condensed"/>
            </a:endParaRPr>
          </a:p>
          <a:p>
            <a:pPr marL="0" indent="0" algn="just">
              <a:buNone/>
            </a:pPr>
            <a:endParaRPr lang="fr-FR" dirty="0">
              <a:latin typeface="Gill Sans MT Condensed"/>
            </a:endParaRPr>
          </a:p>
        </p:txBody>
      </p:sp>
    </p:spTree>
    <p:extLst>
      <p:ext uri="{BB962C8B-B14F-4D97-AF65-F5344CB8AC3E}">
        <p14:creationId xmlns:p14="http://schemas.microsoft.com/office/powerpoint/2010/main" val="6613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solidFill>
                  <a:srgbClr val="B80E0F"/>
                </a:solidFill>
              </a:rPr>
              <a:t>Construire un montage image à partir d’une bande sonore</a:t>
            </a:r>
            <a:r>
              <a:rPr lang="fr-FR" dirty="0" smtClean="0"/>
              <a:t/>
            </a:r>
            <a:br>
              <a:rPr lang="fr-FR" dirty="0" smtClean="0"/>
            </a:br>
            <a:endParaRPr lang="fr-FR" dirty="0"/>
          </a:p>
        </p:txBody>
      </p:sp>
      <p:sp>
        <p:nvSpPr>
          <p:cNvPr id="3" name="Espace réservé du contenu 2"/>
          <p:cNvSpPr>
            <a:spLocks noGrp="1"/>
          </p:cNvSpPr>
          <p:nvPr>
            <p:ph sz="quarter" idx="13"/>
          </p:nvPr>
        </p:nvSpPr>
        <p:spPr>
          <a:xfrm>
            <a:off x="685800" y="1162447"/>
            <a:ext cx="10394707" cy="3311189"/>
          </a:xfrm>
        </p:spPr>
        <p:txBody>
          <a:bodyPr/>
          <a:lstStyle/>
          <a:p>
            <a:pPr algn="just"/>
            <a:r>
              <a:rPr lang="fr-FR" sz="1800" dirty="0">
                <a:latin typeface="Gill Sans MT Condensed" panose="020B0506020104020203" pitchFamily="34" charset="0"/>
              </a:rPr>
              <a:t>Tous les logiciels de montage vidéo vous permettent aujourd’hui de visualiser les </a:t>
            </a:r>
            <a:r>
              <a:rPr lang="fr-FR" sz="1800" b="1" dirty="0">
                <a:latin typeface="Gill Sans MT Condensed" panose="020B0506020104020203" pitchFamily="34" charset="0"/>
              </a:rPr>
              <a:t>pics d’amplitude</a:t>
            </a:r>
            <a:r>
              <a:rPr lang="fr-FR" sz="1800" dirty="0">
                <a:latin typeface="Gill Sans MT Condensed" panose="020B0506020104020203" pitchFamily="34" charset="0"/>
              </a:rPr>
              <a:t>, qui correspondent généralement aux percussions qui marquent le rythme. Plus ce dernier est rapide, plus les pics sont rapprochés (flèches rouges sur l’image</a:t>
            </a:r>
            <a:r>
              <a:rPr lang="fr-FR" sz="1800" dirty="0" smtClean="0">
                <a:latin typeface="Gill Sans MT Condensed" panose="020B0506020104020203" pitchFamily="34" charset="0"/>
              </a:rPr>
              <a:t>).</a:t>
            </a:r>
          </a:p>
          <a:p>
            <a:pPr algn="just"/>
            <a:endParaRPr lang="fr-FR" dirty="0"/>
          </a:p>
        </p:txBody>
      </p:sp>
      <p:pic>
        <p:nvPicPr>
          <p:cNvPr id="4" name="Image 3"/>
          <p:cNvPicPr>
            <a:picLocks noChangeAspect="1"/>
          </p:cNvPicPr>
          <p:nvPr/>
        </p:nvPicPr>
        <p:blipFill>
          <a:blip r:embed="rId2"/>
          <a:stretch>
            <a:fillRect/>
          </a:stretch>
        </p:blipFill>
        <p:spPr>
          <a:xfrm>
            <a:off x="1008000" y="3281262"/>
            <a:ext cx="10080000" cy="2053478"/>
          </a:xfrm>
          <a:prstGeom prst="rect">
            <a:avLst/>
          </a:prstGeom>
        </p:spPr>
      </p:pic>
    </p:spTree>
    <p:extLst>
      <p:ext uri="{BB962C8B-B14F-4D97-AF65-F5344CB8AC3E}">
        <p14:creationId xmlns:p14="http://schemas.microsoft.com/office/powerpoint/2010/main" val="304444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solidFill>
                  <a:srgbClr val="B80E0F"/>
                </a:solidFill>
              </a:rPr>
              <a:t>Construire un montage image à partir d’une bande sonore</a:t>
            </a:r>
            <a:r>
              <a:rPr lang="fr-FR" dirty="0" smtClean="0"/>
              <a:t/>
            </a:r>
            <a:br>
              <a:rPr lang="fr-FR" dirty="0" smtClean="0"/>
            </a:br>
            <a:endParaRPr lang="fr-FR" dirty="0"/>
          </a:p>
        </p:txBody>
      </p:sp>
      <p:sp>
        <p:nvSpPr>
          <p:cNvPr id="3" name="Espace réservé du contenu 2"/>
          <p:cNvSpPr>
            <a:spLocks noGrp="1"/>
          </p:cNvSpPr>
          <p:nvPr>
            <p:ph sz="quarter" idx="13"/>
          </p:nvPr>
        </p:nvSpPr>
        <p:spPr/>
        <p:txBody>
          <a:bodyPr>
            <a:normAutofit/>
          </a:bodyPr>
          <a:lstStyle/>
          <a:p>
            <a:pPr algn="just" fontAlgn="base"/>
            <a:r>
              <a:rPr lang="fr-FR" dirty="0">
                <a:latin typeface="Gill Sans MT Condensed" panose="020B0506020104020203" pitchFamily="34" charset="0"/>
              </a:rPr>
              <a:t>Une fois que vous avez repéré chaque pic, vous devez les </a:t>
            </a:r>
            <a:r>
              <a:rPr lang="fr-FR" b="1" dirty="0">
                <a:latin typeface="Gill Sans MT Condensed" panose="020B0506020104020203" pitchFamily="34" charset="0"/>
              </a:rPr>
              <a:t>faire</a:t>
            </a:r>
            <a:r>
              <a:rPr lang="fr-FR" dirty="0">
                <a:latin typeface="Gill Sans MT Condensed" panose="020B0506020104020203" pitchFamily="34" charset="0"/>
              </a:rPr>
              <a:t> </a:t>
            </a:r>
            <a:r>
              <a:rPr lang="fr-FR" b="1" dirty="0">
                <a:latin typeface="Gill Sans MT Condensed" panose="020B0506020104020203" pitchFamily="34" charset="0"/>
              </a:rPr>
              <a:t>coïncider </a:t>
            </a:r>
            <a:r>
              <a:rPr lang="fr-FR" dirty="0">
                <a:latin typeface="Gill Sans MT Condensed" panose="020B0506020104020203" pitchFamily="34" charset="0"/>
              </a:rPr>
              <a:t>avec un changement de séquence (barre rouge sur l’image</a:t>
            </a:r>
            <a:r>
              <a:rPr lang="fr-FR" dirty="0" smtClean="0">
                <a:latin typeface="Gill Sans MT Condensed" panose="020B0506020104020203" pitchFamily="34" charset="0"/>
              </a:rPr>
              <a:t>).</a:t>
            </a:r>
            <a:endParaRPr lang="fr-FR" dirty="0" smtClean="0"/>
          </a:p>
          <a:p>
            <a:pPr algn="just" fontAlgn="base"/>
            <a:endParaRPr lang="fr-FR" sz="2200" dirty="0">
              <a:latin typeface="Gill Sans MT Condensed" panose="020B0506020104020203" pitchFamily="34" charset="0"/>
            </a:endParaRPr>
          </a:p>
          <a:p>
            <a:pPr algn="just" fontAlgn="base"/>
            <a:endParaRPr lang="fr-FR" sz="2200" dirty="0" smtClean="0">
              <a:latin typeface="Gill Sans MT Condensed" panose="020B0506020104020203" pitchFamily="34" charset="0"/>
            </a:endParaRPr>
          </a:p>
          <a:p>
            <a:pPr algn="just" fontAlgn="base"/>
            <a:endParaRPr lang="fr-FR" sz="2200" dirty="0">
              <a:latin typeface="Gill Sans MT Condensed" panose="020B0506020104020203" pitchFamily="34" charset="0"/>
            </a:endParaRPr>
          </a:p>
          <a:p>
            <a:pPr algn="just" fontAlgn="base"/>
            <a:endParaRPr lang="fr-FR" sz="2200" dirty="0" smtClean="0">
              <a:latin typeface="Gill Sans MT Condensed" panose="020B0506020104020203" pitchFamily="34" charset="0"/>
            </a:endParaRPr>
          </a:p>
        </p:txBody>
      </p:sp>
      <p:pic>
        <p:nvPicPr>
          <p:cNvPr id="4" name="Image 3"/>
          <p:cNvPicPr>
            <a:picLocks noChangeAspect="1"/>
          </p:cNvPicPr>
          <p:nvPr/>
        </p:nvPicPr>
        <p:blipFill>
          <a:blip r:embed="rId2"/>
          <a:stretch>
            <a:fillRect/>
          </a:stretch>
        </p:blipFill>
        <p:spPr>
          <a:xfrm>
            <a:off x="1008000" y="3368346"/>
            <a:ext cx="10080000" cy="1861288"/>
          </a:xfrm>
          <a:prstGeom prst="rect">
            <a:avLst/>
          </a:prstGeom>
        </p:spPr>
      </p:pic>
    </p:spTree>
    <p:extLst>
      <p:ext uri="{BB962C8B-B14F-4D97-AF65-F5344CB8AC3E}">
        <p14:creationId xmlns:p14="http://schemas.microsoft.com/office/powerpoint/2010/main" val="39794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musique dans nos montages</a:t>
            </a:r>
            <a:endParaRPr lang="fr-FR" dirty="0"/>
          </a:p>
        </p:txBody>
      </p:sp>
      <p:sp>
        <p:nvSpPr>
          <p:cNvPr id="3" name="Espace réservé du contenu 2"/>
          <p:cNvSpPr>
            <a:spLocks noGrp="1"/>
          </p:cNvSpPr>
          <p:nvPr>
            <p:ph sz="quarter" idx="13"/>
          </p:nvPr>
        </p:nvSpPr>
        <p:spPr>
          <a:xfrm>
            <a:off x="685800" y="1903412"/>
            <a:ext cx="10394707" cy="3805726"/>
          </a:xfrm>
        </p:spPr>
        <p:txBody>
          <a:bodyPr>
            <a:normAutofit fontScale="92500" lnSpcReduction="10000"/>
          </a:bodyPr>
          <a:lstStyle/>
          <a:p>
            <a:pPr algn="just"/>
            <a:endParaRPr lang="fr-FR" sz="1800" dirty="0" smtClean="0">
              <a:latin typeface="Gill Sans MT Condensed" panose="020B0506020104020203" pitchFamily="34" charset="0"/>
            </a:endParaRPr>
          </a:p>
          <a:p>
            <a:pPr algn="just"/>
            <a:r>
              <a:rPr lang="fr-FR" sz="1800" dirty="0" smtClean="0">
                <a:latin typeface="Gill Sans MT Condensed" panose="020B0506020104020203" pitchFamily="34" charset="0"/>
              </a:rPr>
              <a:t>Le</a:t>
            </a:r>
            <a:r>
              <a:rPr lang="fr-FR" sz="1800" dirty="0">
                <a:latin typeface="Gill Sans MT Condensed" panose="020B0506020104020203" pitchFamily="34" charset="0"/>
              </a:rPr>
              <a:t> </a:t>
            </a:r>
            <a:r>
              <a:rPr lang="fr-FR" sz="1800" b="1" dirty="0">
                <a:latin typeface="Gill Sans MT Condensed" panose="020B0506020104020203" pitchFamily="34" charset="0"/>
              </a:rPr>
              <a:t>son</a:t>
            </a:r>
            <a:r>
              <a:rPr lang="fr-FR" sz="1800" dirty="0">
                <a:latin typeface="Gill Sans MT Condensed" panose="020B0506020104020203" pitchFamily="34" charset="0"/>
              </a:rPr>
              <a:t> est un </a:t>
            </a:r>
            <a:r>
              <a:rPr lang="fr-FR" sz="1800" b="1" dirty="0">
                <a:latin typeface="Gill Sans MT Condensed" panose="020B0506020104020203" pitchFamily="34" charset="0"/>
              </a:rPr>
              <a:t>élément essentiel</a:t>
            </a:r>
            <a:r>
              <a:rPr lang="fr-FR" sz="1800" dirty="0">
                <a:latin typeface="Gill Sans MT Condensed" panose="020B0506020104020203" pitchFamily="34" charset="0"/>
              </a:rPr>
              <a:t> pour réaliser des </a:t>
            </a:r>
            <a:r>
              <a:rPr lang="fr-FR" sz="1800" dirty="0" smtClean="0">
                <a:latin typeface="Gill Sans MT Condensed" panose="020B0506020104020203" pitchFamily="34" charset="0"/>
              </a:rPr>
              <a:t>vidéos</a:t>
            </a:r>
            <a:r>
              <a:rPr lang="fr-FR" sz="1800" dirty="0">
                <a:latin typeface="Gill Sans MT Condensed" panose="020B0506020104020203" pitchFamily="34" charset="0"/>
              </a:rPr>
              <a:t> de qualités. Une mauvaise gestion du son, comme par exemple des grésillements, des échos, une mauvaise gestion des transitions du son etc… peut vite rebuter le spectateur au bout de quelques secondes. Alors qu’une vidéo avec des images de qualités moyennes, associées à un son correcte peut être regardée jusqu’au bout</a:t>
            </a:r>
            <a:r>
              <a:rPr lang="fr-FR" sz="1800" dirty="0" smtClean="0">
                <a:latin typeface="Gill Sans MT Condensed" panose="020B0506020104020203" pitchFamily="34" charset="0"/>
              </a:rPr>
              <a:t>.</a:t>
            </a:r>
          </a:p>
          <a:p>
            <a:pPr algn="just" fontAlgn="base"/>
            <a:r>
              <a:rPr lang="fr-FR" sz="1800" dirty="0">
                <a:latin typeface="Gill Sans MT Condensed" panose="020B0506020104020203" pitchFamily="34" charset="0"/>
              </a:rPr>
              <a:t> </a:t>
            </a:r>
            <a:r>
              <a:rPr lang="fr-FR" sz="1800" dirty="0" smtClean="0">
                <a:latin typeface="Gill Sans MT Condensed" panose="020B0506020104020203" pitchFamily="34" charset="0"/>
              </a:rPr>
              <a:t>Utiliser </a:t>
            </a:r>
            <a:r>
              <a:rPr lang="fr-FR" sz="1800" dirty="0">
                <a:latin typeface="Gill Sans MT Condensed" panose="020B0506020104020203" pitchFamily="34" charset="0"/>
              </a:rPr>
              <a:t>de la </a:t>
            </a:r>
            <a:r>
              <a:rPr lang="fr-FR" sz="1800" b="1" dirty="0">
                <a:latin typeface="Gill Sans MT Condensed" panose="020B0506020104020203" pitchFamily="34" charset="0"/>
              </a:rPr>
              <a:t>musique</a:t>
            </a:r>
            <a:r>
              <a:rPr lang="fr-FR" sz="1800" dirty="0">
                <a:latin typeface="Gill Sans MT Condensed" panose="020B0506020104020203" pitchFamily="34" charset="0"/>
              </a:rPr>
              <a:t> pour ses vidéos est une </a:t>
            </a:r>
            <a:r>
              <a:rPr lang="fr-FR" sz="1800" b="1" dirty="0">
                <a:latin typeface="Gill Sans MT Condensed" panose="020B0506020104020203" pitchFamily="34" charset="0"/>
              </a:rPr>
              <a:t>valeur sûre</a:t>
            </a:r>
            <a:r>
              <a:rPr lang="fr-FR" sz="1800" dirty="0">
                <a:latin typeface="Gill Sans MT Condensed" panose="020B0506020104020203" pitchFamily="34" charset="0"/>
              </a:rPr>
              <a:t>. Son avantage est aussi de renforcer l’émotion que l’on veut faire passer au travers de sa vidéo.</a:t>
            </a:r>
          </a:p>
          <a:p>
            <a:pPr algn="just" fontAlgn="base"/>
            <a:r>
              <a:rPr lang="fr-FR" sz="1800" dirty="0">
                <a:latin typeface="Gill Sans MT Condensed" panose="020B0506020104020203" pitchFamily="34" charset="0"/>
              </a:rPr>
              <a:t>Mais choisir une musique est quelque chose de très </a:t>
            </a:r>
            <a:r>
              <a:rPr lang="fr-FR" sz="1800" b="1" dirty="0">
                <a:latin typeface="Gill Sans MT Condensed" panose="020B0506020104020203" pitchFamily="34" charset="0"/>
              </a:rPr>
              <a:t>subjectif</a:t>
            </a:r>
            <a:r>
              <a:rPr lang="fr-FR" sz="1800" dirty="0">
                <a:latin typeface="Gill Sans MT Condensed" panose="020B0506020104020203" pitchFamily="34" charset="0"/>
              </a:rPr>
              <a:t>. Tout le monde n’a pas la même sensibilité. Chacun préfère un style particulier et n’en aime pas d’autres.</a:t>
            </a:r>
          </a:p>
          <a:p>
            <a:endParaRPr lang="fr-FR" dirty="0">
              <a:latin typeface="Gill Sans MT Condensed" panose="020B0506020104020203" pitchFamily="34" charset="0"/>
            </a:endParaRPr>
          </a:p>
        </p:txBody>
      </p:sp>
    </p:spTree>
    <p:extLst>
      <p:ext uri="{BB962C8B-B14F-4D97-AF65-F5344CB8AC3E}">
        <p14:creationId xmlns:p14="http://schemas.microsoft.com/office/powerpoint/2010/main" val="7672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Faites appel à un compositeur</a:t>
            </a:r>
            <a:endParaRPr lang="fr-FR" dirty="0"/>
          </a:p>
        </p:txBody>
      </p:sp>
      <p:sp>
        <p:nvSpPr>
          <p:cNvPr id="3" name="Espace réservé du contenu 2"/>
          <p:cNvSpPr>
            <a:spLocks noGrp="1"/>
          </p:cNvSpPr>
          <p:nvPr>
            <p:ph sz="quarter" idx="13"/>
          </p:nvPr>
        </p:nvSpPr>
        <p:spPr/>
        <p:txBody>
          <a:bodyPr/>
          <a:lstStyle/>
          <a:p>
            <a:r>
              <a:rPr lang="fr-FR" dirty="0" smtClean="0">
                <a:latin typeface="Gill Sans MT Condensed"/>
              </a:rPr>
              <a:t>Nombreux sont les musiciens, professionnels ou amateurs, a être intéressés pour habiller un film de leur musique.</a:t>
            </a:r>
          </a:p>
          <a:p>
            <a:r>
              <a:rPr lang="fr-FR" dirty="0" smtClean="0">
                <a:latin typeface="Gill Sans MT Condensed"/>
              </a:rPr>
              <a:t>Il faudra, tout en laissant libre cours à leur composition, dire ce que vous attendez de leur musique pour accompagner vos images; quel ambiance voulez vous </a:t>
            </a:r>
            <a:r>
              <a:rPr lang="fr-FR" dirty="0" smtClean="0">
                <a:latin typeface="Gill Sans MT Condensed"/>
              </a:rPr>
              <a:t> créer, quels sentiments voulez vous susciter chez vos spectateurs.</a:t>
            </a:r>
          </a:p>
          <a:p>
            <a:r>
              <a:rPr lang="fr-FR" dirty="0" smtClean="0">
                <a:latin typeface="Gill Sans MT Condensed"/>
              </a:rPr>
              <a:t>Rappelez vous que l’image doit primer sur la bande son.</a:t>
            </a:r>
            <a:endParaRPr lang="fr-FR" dirty="0">
              <a:latin typeface="Gill Sans MT Condensed"/>
            </a:endParaRPr>
          </a:p>
        </p:txBody>
      </p:sp>
    </p:spTree>
    <p:extLst>
      <p:ext uri="{BB962C8B-B14F-4D97-AF65-F5344CB8AC3E}">
        <p14:creationId xmlns:p14="http://schemas.microsoft.com/office/powerpoint/2010/main" val="2268915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Exploitez la manne web</a:t>
            </a:r>
            <a:endParaRPr lang="fr-FR" dirty="0"/>
          </a:p>
        </p:txBody>
      </p:sp>
      <p:sp>
        <p:nvSpPr>
          <p:cNvPr id="3" name="Espace réservé du contenu 2"/>
          <p:cNvSpPr>
            <a:spLocks noGrp="1"/>
          </p:cNvSpPr>
          <p:nvPr>
            <p:ph sz="quarter" idx="13"/>
          </p:nvPr>
        </p:nvSpPr>
        <p:spPr/>
        <p:txBody>
          <a:bodyPr/>
          <a:lstStyle/>
          <a:p>
            <a:pPr algn="just"/>
            <a:r>
              <a:rPr lang="fr-FR" dirty="0" smtClean="0">
                <a:latin typeface="Gill Sans MT Condensed"/>
              </a:rPr>
              <a:t>Les grandes enseignes comme la </a:t>
            </a:r>
            <a:r>
              <a:rPr lang="fr-FR" dirty="0" err="1" smtClean="0">
                <a:latin typeface="Gill Sans MT Condensed"/>
              </a:rPr>
              <a:t>fnac</a:t>
            </a:r>
            <a:r>
              <a:rPr lang="fr-FR" dirty="0" smtClean="0">
                <a:latin typeface="Gill Sans MT Condensed"/>
              </a:rPr>
              <a:t>, </a:t>
            </a:r>
            <a:r>
              <a:rPr lang="fr-FR" dirty="0" err="1" smtClean="0">
                <a:latin typeface="Gill Sans MT Condensed"/>
              </a:rPr>
              <a:t>youtube</a:t>
            </a:r>
            <a:r>
              <a:rPr lang="fr-FR" dirty="0" smtClean="0">
                <a:latin typeface="Gill Sans MT Condensed"/>
              </a:rPr>
              <a:t> ou </a:t>
            </a:r>
            <a:r>
              <a:rPr lang="fr-FR" dirty="0" err="1" smtClean="0">
                <a:latin typeface="Gill Sans MT Condensed"/>
              </a:rPr>
              <a:t>amazon</a:t>
            </a:r>
            <a:r>
              <a:rPr lang="fr-FR" dirty="0" smtClean="0">
                <a:latin typeface="Gill Sans MT Condensed"/>
              </a:rPr>
              <a:t> proposent des milliers de titre à l’écoute, généralement au </a:t>
            </a:r>
            <a:r>
              <a:rPr lang="fr-FR" b="1" dirty="0" smtClean="0">
                <a:latin typeface="Gill Sans MT Condensed"/>
              </a:rPr>
              <a:t>format</a:t>
            </a:r>
            <a:r>
              <a:rPr lang="fr-FR" dirty="0" smtClean="0">
                <a:latin typeface="Gill Sans MT Condensed"/>
              </a:rPr>
              <a:t> </a:t>
            </a:r>
            <a:r>
              <a:rPr lang="fr-FR" b="1" dirty="0" smtClean="0">
                <a:latin typeface="Gill Sans MT Condensed"/>
              </a:rPr>
              <a:t>mp3</a:t>
            </a:r>
            <a:r>
              <a:rPr lang="fr-FR" dirty="0" smtClean="0">
                <a:latin typeface="Gill Sans MT Condensed"/>
              </a:rPr>
              <a:t>, suffisant pour l’écoute et la constitution d’une playlist.</a:t>
            </a:r>
          </a:p>
          <a:p>
            <a:pPr algn="just"/>
            <a:r>
              <a:rPr lang="fr-FR" dirty="0" smtClean="0">
                <a:latin typeface="Gill Sans MT Condensed"/>
              </a:rPr>
              <a:t>On préfèrera </a:t>
            </a:r>
            <a:r>
              <a:rPr lang="fr-FR" b="1" dirty="0" smtClean="0">
                <a:latin typeface="Gill Sans MT Condensed"/>
              </a:rPr>
              <a:t>le format </a:t>
            </a:r>
            <a:r>
              <a:rPr lang="fr-FR" b="1" dirty="0" err="1" smtClean="0">
                <a:latin typeface="Gill Sans MT Condensed"/>
              </a:rPr>
              <a:t>wav</a:t>
            </a:r>
            <a:r>
              <a:rPr lang="fr-FR" dirty="0" smtClean="0">
                <a:latin typeface="Gill Sans MT Condensed"/>
              </a:rPr>
              <a:t>, pour inclure une musique dans un montage qualitatif.</a:t>
            </a:r>
          </a:p>
          <a:p>
            <a:pPr algn="just"/>
            <a:r>
              <a:rPr lang="fr-FR" dirty="0" smtClean="0">
                <a:latin typeface="Gill Sans MT Condensed"/>
              </a:rPr>
              <a:t>Des sociétés spécialisées dans la composition musicale autorisent un téléchargement payant direct. </a:t>
            </a:r>
            <a:endParaRPr lang="fr-FR" dirty="0">
              <a:latin typeface="Gill Sans MT Condensed"/>
            </a:endParaRPr>
          </a:p>
        </p:txBody>
      </p:sp>
    </p:spTree>
    <p:extLst>
      <p:ext uri="{BB962C8B-B14F-4D97-AF65-F5344CB8AC3E}">
        <p14:creationId xmlns:p14="http://schemas.microsoft.com/office/powerpoint/2010/main" val="124920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Sites de </a:t>
            </a:r>
            <a:r>
              <a:rPr lang="fr-FR" dirty="0" err="1" smtClean="0"/>
              <a:t>ssmusiques</a:t>
            </a:r>
            <a:r>
              <a:rPr lang="fr-FR" dirty="0" smtClean="0"/>
              <a:t> libres de droit</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3389891" y="2063750"/>
            <a:ext cx="4986767" cy="3311525"/>
          </a:xfrm>
          <a:prstGeom prst="rect">
            <a:avLst/>
          </a:prstGeom>
        </p:spPr>
      </p:pic>
    </p:spTree>
    <p:extLst>
      <p:ext uri="{BB962C8B-B14F-4D97-AF65-F5344CB8AC3E}">
        <p14:creationId xmlns:p14="http://schemas.microsoft.com/office/powerpoint/2010/main" val="3957246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bout du fil </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2087023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Audiojungle.net</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4287690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bensound</a:t>
            </a:r>
            <a:endParaRPr lang="fr-FR" dirty="0"/>
          </a:p>
        </p:txBody>
      </p:sp>
      <p:pic>
        <p:nvPicPr>
          <p:cNvPr id="7" name="Espace réservé du contenu 6"/>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2380160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bensound</a:t>
            </a:r>
            <a:endParaRPr lang="fr-FR" dirty="0"/>
          </a:p>
        </p:txBody>
      </p:sp>
      <p:pic>
        <p:nvPicPr>
          <p:cNvPr id="5" name="Espace réservé du contenu 4"/>
          <p:cNvPicPr>
            <a:picLocks noGrp="1" noChangeAspect="1"/>
          </p:cNvPicPr>
          <p:nvPr>
            <p:ph sz="quarter" idx="13"/>
          </p:nvPr>
        </p:nvPicPr>
        <p:blipFill>
          <a:blip r:embed="rId2"/>
          <a:stretch>
            <a:fillRect/>
          </a:stretch>
        </p:blipFill>
        <p:spPr>
          <a:xfrm>
            <a:off x="2939697" y="2063750"/>
            <a:ext cx="5887155" cy="3311525"/>
          </a:xfrm>
          <a:prstGeom prst="rect">
            <a:avLst/>
          </a:prstGeom>
        </p:spPr>
      </p:pic>
    </p:spTree>
    <p:extLst>
      <p:ext uri="{BB962C8B-B14F-4D97-AF65-F5344CB8AC3E}">
        <p14:creationId xmlns:p14="http://schemas.microsoft.com/office/powerpoint/2010/main" val="3346296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Créative music</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4188560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Free music archive</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201597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Jamendo.com</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1111752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Réussir sa </a:t>
            </a:r>
            <a:r>
              <a:rPr lang="fr-FR" dirty="0" err="1" smtClean="0"/>
              <a:t>musicalisation</a:t>
            </a:r>
            <a:endParaRPr lang="fr-FR" dirty="0"/>
          </a:p>
        </p:txBody>
      </p:sp>
      <p:sp>
        <p:nvSpPr>
          <p:cNvPr id="3" name="Espace réservé du contenu 2"/>
          <p:cNvSpPr>
            <a:spLocks noGrp="1"/>
          </p:cNvSpPr>
          <p:nvPr>
            <p:ph sz="quarter" idx="13"/>
          </p:nvPr>
        </p:nvSpPr>
        <p:spPr>
          <a:xfrm>
            <a:off x="685800" y="2004781"/>
            <a:ext cx="10394707" cy="3311189"/>
          </a:xfrm>
        </p:spPr>
        <p:txBody>
          <a:bodyPr/>
          <a:lstStyle/>
          <a:p>
            <a:pPr algn="just"/>
            <a:r>
              <a:rPr lang="fr-FR" dirty="0" smtClean="0">
                <a:latin typeface="Gill Sans MT Condensed"/>
              </a:rPr>
              <a:t>Réussir la sonorisation de son film au montage relève d’une belle </a:t>
            </a:r>
            <a:r>
              <a:rPr lang="fr-FR" b="1" dirty="0" smtClean="0">
                <a:latin typeface="Gill Sans MT Condensed"/>
              </a:rPr>
              <a:t>alchimie</a:t>
            </a:r>
            <a:r>
              <a:rPr lang="fr-FR" dirty="0" smtClean="0">
                <a:latin typeface="Gill Sans MT Condensed"/>
              </a:rPr>
              <a:t>, pour que les musiques passent </a:t>
            </a:r>
            <a:r>
              <a:rPr lang="fr-FR" b="1" dirty="0" smtClean="0">
                <a:latin typeface="Gill Sans MT Condensed"/>
              </a:rPr>
              <a:t>inaperçues</a:t>
            </a:r>
            <a:r>
              <a:rPr lang="fr-FR" dirty="0" smtClean="0">
                <a:latin typeface="Gill Sans MT Condensed"/>
              </a:rPr>
              <a:t> tout en </a:t>
            </a:r>
            <a:r>
              <a:rPr lang="fr-FR" b="1" dirty="0" smtClean="0">
                <a:latin typeface="Gill Sans MT Condensed"/>
              </a:rPr>
              <a:t>marquant les esprits</a:t>
            </a:r>
            <a:r>
              <a:rPr lang="fr-FR" dirty="0" smtClean="0">
                <a:latin typeface="Gill Sans MT Condensed"/>
              </a:rPr>
              <a:t>.</a:t>
            </a:r>
          </a:p>
          <a:p>
            <a:pPr algn="just"/>
            <a:r>
              <a:rPr lang="fr-FR" dirty="0" smtClean="0">
                <a:latin typeface="Gill Sans MT Condensed"/>
              </a:rPr>
              <a:t>se faire plaisir: la sonorisation est une étape gratifiante.</a:t>
            </a:r>
          </a:p>
          <a:p>
            <a:pPr algn="just"/>
            <a:r>
              <a:rPr lang="fr-FR" dirty="0" smtClean="0">
                <a:latin typeface="Gill Sans MT Condensed"/>
              </a:rPr>
              <a:t>Le choix de la musique adéquate et </a:t>
            </a:r>
            <a:r>
              <a:rPr lang="fr-FR" b="1" dirty="0" smtClean="0">
                <a:latin typeface="Gill Sans MT Condensed"/>
              </a:rPr>
              <a:t>l’équilibrage</a:t>
            </a:r>
            <a:r>
              <a:rPr lang="fr-FR" dirty="0" smtClean="0">
                <a:latin typeface="Gill Sans MT Condensed"/>
              </a:rPr>
              <a:t> des autres éléments sonores sont autant de clés pour réussir son film.</a:t>
            </a:r>
          </a:p>
          <a:p>
            <a:pPr algn="just"/>
            <a:endParaRPr lang="fr-FR" dirty="0">
              <a:latin typeface="Gill Sans MT Condensed"/>
            </a:endParaRPr>
          </a:p>
        </p:txBody>
      </p:sp>
    </p:spTree>
    <p:extLst>
      <p:ext uri="{BB962C8B-B14F-4D97-AF65-F5344CB8AC3E}">
        <p14:creationId xmlns:p14="http://schemas.microsoft.com/office/powerpoint/2010/main" val="38618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Jamendo</a:t>
            </a:r>
            <a:r>
              <a:rPr lang="fr-FR" dirty="0" smtClean="0"/>
              <a:t> </a:t>
            </a:r>
            <a:r>
              <a:rPr lang="fr-FR" dirty="0" err="1" smtClean="0"/>
              <a:t>licensing</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2747694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Music </a:t>
            </a:r>
            <a:r>
              <a:rPr lang="fr-FR" dirty="0" err="1" smtClean="0"/>
              <a:t>screen</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3565282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soundcloud</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270138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Vimeo</a:t>
            </a:r>
            <a:r>
              <a:rPr lang="fr-FR" dirty="0" smtClean="0"/>
              <a:t> musique</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8260" y="2063750"/>
            <a:ext cx="5890030" cy="3311525"/>
          </a:xfrm>
          <a:prstGeom prst="rect">
            <a:avLst/>
          </a:prstGeom>
        </p:spPr>
      </p:pic>
    </p:spTree>
    <p:extLst>
      <p:ext uri="{BB962C8B-B14F-4D97-AF65-F5344CB8AC3E}">
        <p14:creationId xmlns:p14="http://schemas.microsoft.com/office/powerpoint/2010/main" val="2673371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youtube</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9697" y="2063750"/>
            <a:ext cx="5887155" cy="3311525"/>
          </a:xfrm>
          <a:prstGeom prst="rect">
            <a:avLst/>
          </a:prstGeom>
        </p:spPr>
      </p:pic>
    </p:spTree>
    <p:extLst>
      <p:ext uri="{BB962C8B-B14F-4D97-AF65-F5344CB8AC3E}">
        <p14:creationId xmlns:p14="http://schemas.microsoft.com/office/powerpoint/2010/main" val="3128755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Youtube</a:t>
            </a:r>
            <a:r>
              <a:rPr lang="fr-FR" dirty="0" smtClean="0"/>
              <a:t> musiques libres de droit</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9697" y="2063750"/>
            <a:ext cx="5887155" cy="3311525"/>
          </a:xfrm>
          <a:prstGeom prst="rect">
            <a:avLst/>
          </a:prstGeom>
        </p:spPr>
      </p:pic>
    </p:spTree>
    <p:extLst>
      <p:ext uri="{BB962C8B-B14F-4D97-AF65-F5344CB8AC3E}">
        <p14:creationId xmlns:p14="http://schemas.microsoft.com/office/powerpoint/2010/main" val="12953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Youtube</a:t>
            </a:r>
            <a:r>
              <a:rPr lang="fr-FR" dirty="0" smtClean="0"/>
              <a:t> </a:t>
            </a:r>
            <a:r>
              <a:rPr lang="fr-FR" dirty="0" err="1" smtClean="0"/>
              <a:t>converter</a:t>
            </a:r>
            <a:endParaRPr lang="fr-FR" dirty="0"/>
          </a:p>
        </p:txBody>
      </p:sp>
      <p:pic>
        <p:nvPicPr>
          <p:cNvPr id="4" name="Espace réservé du contenu 3"/>
          <p:cNvPicPr>
            <a:picLocks noGrp="1" noChangeAspect="1"/>
          </p:cNvPicPr>
          <p:nvPr>
            <p:ph sz="quarter" idx="13"/>
          </p:nvPr>
        </p:nvPicPr>
        <p:blipFill>
          <a:blip r:embed="rId2"/>
          <a:stretch>
            <a:fillRect/>
          </a:stretch>
        </p:blipFill>
        <p:spPr>
          <a:xfrm>
            <a:off x="2939697" y="2063750"/>
            <a:ext cx="5887155" cy="3311525"/>
          </a:xfrm>
          <a:prstGeom prst="rect">
            <a:avLst/>
          </a:prstGeom>
        </p:spPr>
      </p:pic>
    </p:spTree>
    <p:extLst>
      <p:ext uri="{BB962C8B-B14F-4D97-AF65-F5344CB8AC3E}">
        <p14:creationId xmlns:p14="http://schemas.microsoft.com/office/powerpoint/2010/main" val="496881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Youtube</a:t>
            </a:r>
            <a:r>
              <a:rPr lang="fr-FR" dirty="0"/>
              <a:t> </a:t>
            </a:r>
            <a:r>
              <a:rPr lang="fr-FR" dirty="0" err="1"/>
              <a:t>converter</a:t>
            </a:r>
            <a:endParaRPr lang="fr-FR" dirty="0"/>
          </a:p>
        </p:txBody>
      </p:sp>
      <p:pic>
        <p:nvPicPr>
          <p:cNvPr id="9" name="Espace réservé du contenu 8"/>
          <p:cNvPicPr>
            <a:picLocks noGrp="1" noChangeAspect="1"/>
          </p:cNvPicPr>
          <p:nvPr>
            <p:ph sz="quarter" idx="13"/>
          </p:nvPr>
        </p:nvPicPr>
        <p:blipFill rotWithShape="1">
          <a:blip r:embed="rId2"/>
          <a:srcRect l="2835" r="53157" b="38771"/>
          <a:stretch/>
        </p:blipFill>
        <p:spPr>
          <a:xfrm>
            <a:off x="1781906" y="2063750"/>
            <a:ext cx="3953918" cy="3094403"/>
          </a:xfrm>
          <a:prstGeom prst="rect">
            <a:avLst/>
          </a:prstGeom>
        </p:spPr>
      </p:pic>
      <p:pic>
        <p:nvPicPr>
          <p:cNvPr id="12" name="Espace réservé du contenu 5"/>
          <p:cNvPicPr>
            <a:picLocks noChangeAspect="1"/>
          </p:cNvPicPr>
          <p:nvPr/>
        </p:nvPicPr>
        <p:blipFill rotWithShape="1">
          <a:blip r:embed="rId3"/>
          <a:srcRect l="26930" r="41806" b="55764"/>
          <a:stretch/>
        </p:blipFill>
        <p:spPr>
          <a:xfrm>
            <a:off x="6154607" y="2063751"/>
            <a:ext cx="3887865" cy="3094402"/>
          </a:xfrm>
          <a:prstGeom prst="rect">
            <a:avLst/>
          </a:prstGeom>
        </p:spPr>
      </p:pic>
      <p:sp>
        <p:nvSpPr>
          <p:cNvPr id="14" name="Flèche vers le bas 13"/>
          <p:cNvSpPr/>
          <p:nvPr/>
        </p:nvSpPr>
        <p:spPr>
          <a:xfrm rot="18121773">
            <a:off x="5154310" y="1505558"/>
            <a:ext cx="209550" cy="3449888"/>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Bouton d'action : Précédent 14">
            <a:hlinkClick r:id="" action="ppaction://hlinkshowjump?jump=previousslide" highlightClick="1"/>
          </p:cNvPr>
          <p:cNvSpPr/>
          <p:nvPr/>
        </p:nvSpPr>
        <p:spPr>
          <a:xfrm>
            <a:off x="8205788" y="3790950"/>
            <a:ext cx="304800" cy="238125"/>
          </a:xfrm>
          <a:prstGeom prst="actionButtonBackPreviou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7843838" y="2814632"/>
            <a:ext cx="847725" cy="552450"/>
          </a:xfrm>
          <a:prstGeom prst="ellipse">
            <a:avLst/>
          </a:prstGeom>
          <a:solidFill>
            <a:srgbClr val="FFFF00">
              <a:alpha val="6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9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Faire </a:t>
            </a:r>
            <a:r>
              <a:rPr lang="fr-FR" dirty="0"/>
              <a:t>une playlist de musique</a:t>
            </a:r>
            <a:br>
              <a:rPr lang="fr-FR" dirty="0"/>
            </a:br>
            <a:endParaRPr lang="fr-FR" dirty="0"/>
          </a:p>
        </p:txBody>
      </p:sp>
      <p:sp>
        <p:nvSpPr>
          <p:cNvPr id="3" name="Espace réservé du contenu 2"/>
          <p:cNvSpPr>
            <a:spLocks noGrp="1"/>
          </p:cNvSpPr>
          <p:nvPr>
            <p:ph sz="quarter" idx="13"/>
          </p:nvPr>
        </p:nvSpPr>
        <p:spPr>
          <a:xfrm>
            <a:off x="685800" y="2007195"/>
            <a:ext cx="10394707" cy="3311189"/>
          </a:xfrm>
        </p:spPr>
        <p:txBody>
          <a:bodyPr>
            <a:normAutofit fontScale="92500" lnSpcReduction="20000"/>
          </a:bodyPr>
          <a:lstStyle/>
          <a:p>
            <a:pPr algn="just"/>
            <a:r>
              <a:rPr lang="fr-FR" dirty="0" smtClean="0">
                <a:latin typeface="Gill Sans MT Condensed" panose="020B0506020104020203" pitchFamily="34" charset="0"/>
              </a:rPr>
              <a:t>Il </a:t>
            </a:r>
            <a:r>
              <a:rPr lang="fr-FR" dirty="0">
                <a:latin typeface="Gill Sans MT Condensed" panose="020B0506020104020203" pitchFamily="34" charset="0"/>
              </a:rPr>
              <a:t>faut avant tout que la musique vous parle et </a:t>
            </a:r>
            <a:r>
              <a:rPr lang="fr-FR" b="1" dirty="0">
                <a:latin typeface="Gill Sans MT Condensed" panose="020B0506020104020203" pitchFamily="34" charset="0"/>
              </a:rPr>
              <a:t>vous inspire</a:t>
            </a:r>
            <a:r>
              <a:rPr lang="fr-FR" dirty="0" smtClean="0">
                <a:latin typeface="Gill Sans MT Condensed" panose="020B0506020104020203" pitchFamily="34" charset="0"/>
              </a:rPr>
              <a:t>.</a:t>
            </a:r>
          </a:p>
          <a:p>
            <a:pPr algn="just"/>
            <a:r>
              <a:rPr lang="fr-FR" dirty="0" smtClean="0">
                <a:latin typeface="Gill Sans MT Condensed" panose="020B0506020104020203" pitchFamily="34" charset="0"/>
              </a:rPr>
              <a:t>Généralement </a:t>
            </a:r>
            <a:r>
              <a:rPr lang="fr-FR" dirty="0">
                <a:latin typeface="Gill Sans MT Condensed" panose="020B0506020104020203" pitchFamily="34" charset="0"/>
              </a:rPr>
              <a:t>lorsque j’écoute une musique, elle me transmet une émotion. Cette émotion produit des images dans ma tête et je m’en fait un film. </a:t>
            </a:r>
            <a:endParaRPr lang="fr-FR" dirty="0" smtClean="0">
              <a:latin typeface="Gill Sans MT Condensed" panose="020B0506020104020203" pitchFamily="34" charset="0"/>
            </a:endParaRPr>
          </a:p>
          <a:p>
            <a:pPr algn="just"/>
            <a:r>
              <a:rPr lang="fr-FR" dirty="0" smtClean="0">
                <a:latin typeface="Gill Sans MT Condensed" panose="020B0506020104020203" pitchFamily="34" charset="0"/>
              </a:rPr>
              <a:t>Dès </a:t>
            </a:r>
            <a:r>
              <a:rPr lang="fr-FR" dirty="0">
                <a:latin typeface="Gill Sans MT Condensed" panose="020B0506020104020203" pitchFamily="34" charset="0"/>
              </a:rPr>
              <a:t>qu’une musique m’inspire, je l’ajoute à ma playlist « projets vidéo » en me disant qu’elle me servira un jour. </a:t>
            </a:r>
            <a:endParaRPr lang="fr-FR" dirty="0" smtClean="0">
              <a:latin typeface="Gill Sans MT Condensed" panose="020B0506020104020203" pitchFamily="34" charset="0"/>
            </a:endParaRPr>
          </a:p>
          <a:p>
            <a:pPr algn="just"/>
            <a:r>
              <a:rPr lang="fr-FR" dirty="0" smtClean="0">
                <a:latin typeface="Gill Sans MT Condensed" panose="020B0506020104020203" pitchFamily="34" charset="0"/>
              </a:rPr>
              <a:t>Comme </a:t>
            </a:r>
            <a:r>
              <a:rPr lang="fr-FR" dirty="0">
                <a:latin typeface="Gill Sans MT Condensed" panose="020B0506020104020203" pitchFamily="34" charset="0"/>
              </a:rPr>
              <a:t>l’idée d’une musique ne vient pas forcement quand on en a besoin et que la mémoire n’est pas infaillible, cela permet d’avoir une petite liste en stock.</a:t>
            </a:r>
          </a:p>
        </p:txBody>
      </p:sp>
    </p:spTree>
    <p:extLst>
      <p:ext uri="{BB962C8B-B14F-4D97-AF65-F5344CB8AC3E}">
        <p14:creationId xmlns:p14="http://schemas.microsoft.com/office/powerpoint/2010/main" val="36032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Ecouter </a:t>
            </a:r>
            <a:r>
              <a:rPr lang="fr-FR" dirty="0"/>
              <a:t>régulièrement sa playlist</a:t>
            </a:r>
            <a:br>
              <a:rPr lang="fr-FR" dirty="0"/>
            </a:br>
            <a:endParaRPr lang="fr-FR" dirty="0"/>
          </a:p>
        </p:txBody>
      </p:sp>
      <p:sp>
        <p:nvSpPr>
          <p:cNvPr id="3" name="Espace réservé du contenu 2"/>
          <p:cNvSpPr>
            <a:spLocks noGrp="1"/>
          </p:cNvSpPr>
          <p:nvPr>
            <p:ph sz="quarter" idx="13"/>
          </p:nvPr>
        </p:nvSpPr>
        <p:spPr>
          <a:xfrm>
            <a:off x="685800" y="2007195"/>
            <a:ext cx="10394707" cy="3311189"/>
          </a:xfrm>
        </p:spPr>
        <p:txBody>
          <a:bodyPr>
            <a:normAutofit fontScale="85000" lnSpcReduction="10000"/>
          </a:bodyPr>
          <a:lstStyle/>
          <a:p>
            <a:pPr algn="just"/>
            <a:r>
              <a:rPr lang="fr-FR" dirty="0">
                <a:latin typeface="Gill Sans MT Condensed" panose="020B0506020104020203" pitchFamily="34" charset="0"/>
              </a:rPr>
              <a:t>Régulièrement (peut être une fois toutes les 2 semaines), je me laisse quelques minutes pour parcourir la playlist. </a:t>
            </a:r>
            <a:endParaRPr lang="fr-FR" dirty="0" smtClean="0">
              <a:latin typeface="Gill Sans MT Condensed" panose="020B0506020104020203" pitchFamily="34" charset="0"/>
            </a:endParaRPr>
          </a:p>
          <a:p>
            <a:pPr algn="just"/>
            <a:r>
              <a:rPr lang="fr-FR" dirty="0" smtClean="0">
                <a:latin typeface="Gill Sans MT Condensed" panose="020B0506020104020203" pitchFamily="34" charset="0"/>
              </a:rPr>
              <a:t>Il </a:t>
            </a:r>
            <a:r>
              <a:rPr lang="fr-FR" dirty="0">
                <a:latin typeface="Gill Sans MT Condensed" panose="020B0506020104020203" pitchFamily="34" charset="0"/>
              </a:rPr>
              <a:t>m’arrive de m’arrêter sur une musique particulière pour l’écouter jusqu’à la fin. Ça me permet d’une part de ne pas passer un morceau aux oubliettes, et d’autre part, en ayant fraîchement écouté cette musique, il peut m’arriver d’observer une scène de la vie quotidienne et me dire : « tiens ! Ça pourrait être intéressant de filmer ça pour cette musique ! </a:t>
            </a:r>
            <a:r>
              <a:rPr lang="fr-FR" dirty="0" smtClean="0">
                <a:latin typeface="Gill Sans MT Condensed" panose="020B0506020104020203" pitchFamily="34" charset="0"/>
              </a:rPr>
              <a:t>».</a:t>
            </a:r>
          </a:p>
          <a:p>
            <a:pPr algn="just"/>
            <a:r>
              <a:rPr lang="fr-FR" dirty="0" smtClean="0">
                <a:latin typeface="Gill Sans MT Condensed" panose="020B0506020104020203" pitchFamily="34" charset="0"/>
              </a:rPr>
              <a:t> </a:t>
            </a:r>
            <a:r>
              <a:rPr lang="fr-FR" dirty="0">
                <a:latin typeface="Gill Sans MT Condensed" panose="020B0506020104020203" pitchFamily="34" charset="0"/>
              </a:rPr>
              <a:t>Et plus j’écoute ma playlist, plus les images et les idées fusent, s’affinent et deviennent précises. Une idée de vidéo peut ainsi vite germer et se développer.</a:t>
            </a:r>
          </a:p>
        </p:txBody>
      </p:sp>
    </p:spTree>
    <p:extLst>
      <p:ext uri="{BB962C8B-B14F-4D97-AF65-F5344CB8AC3E}">
        <p14:creationId xmlns:p14="http://schemas.microsoft.com/office/powerpoint/2010/main" val="9866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Eviter </a:t>
            </a:r>
            <a:r>
              <a:rPr lang="fr-FR" dirty="0"/>
              <a:t>les clichés ou les « Hits »</a:t>
            </a:r>
            <a:br>
              <a:rPr lang="fr-FR" dirty="0"/>
            </a:br>
            <a:endParaRPr lang="fr-FR" dirty="0"/>
          </a:p>
        </p:txBody>
      </p:sp>
      <p:sp>
        <p:nvSpPr>
          <p:cNvPr id="3" name="Espace réservé du contenu 2"/>
          <p:cNvSpPr>
            <a:spLocks noGrp="1"/>
          </p:cNvSpPr>
          <p:nvPr>
            <p:ph sz="quarter" idx="13"/>
          </p:nvPr>
        </p:nvSpPr>
        <p:spPr>
          <a:xfrm>
            <a:off x="685800" y="2007195"/>
            <a:ext cx="10394707" cy="3311189"/>
          </a:xfrm>
        </p:spPr>
        <p:txBody>
          <a:bodyPr>
            <a:normAutofit fontScale="85000" lnSpcReduction="20000"/>
          </a:bodyPr>
          <a:lstStyle/>
          <a:p>
            <a:pPr algn="just"/>
            <a:r>
              <a:rPr lang="fr-FR" dirty="0">
                <a:latin typeface="Gill Sans MT Condensed" panose="020B0506020104020203" pitchFamily="34" charset="0"/>
              </a:rPr>
              <a:t>Trop de personnes utilisent les mêmes musiques pour certains types de vidéo. Peut-être </a:t>
            </a:r>
            <a:r>
              <a:rPr lang="fr-FR" dirty="0" smtClean="0">
                <a:latin typeface="Gill Sans MT Condensed" panose="020B0506020104020203" pitchFamily="34" charset="0"/>
              </a:rPr>
              <a:t>par </a:t>
            </a:r>
            <a:r>
              <a:rPr lang="fr-FR" b="1" dirty="0" smtClean="0">
                <a:latin typeface="Gill Sans MT Condensed" panose="020B0506020104020203" pitchFamily="34" charset="0"/>
              </a:rPr>
              <a:t>manque </a:t>
            </a:r>
            <a:r>
              <a:rPr lang="fr-FR" b="1" dirty="0">
                <a:latin typeface="Gill Sans MT Condensed" panose="020B0506020104020203" pitchFamily="34" charset="0"/>
              </a:rPr>
              <a:t>de personnalité</a:t>
            </a:r>
            <a:r>
              <a:rPr lang="fr-FR" dirty="0">
                <a:latin typeface="Gill Sans MT Condensed" panose="020B0506020104020203" pitchFamily="34" charset="0"/>
              </a:rPr>
              <a:t> ou bien par simple </a:t>
            </a:r>
            <a:r>
              <a:rPr lang="fr-FR" b="1" dirty="0">
                <a:latin typeface="Gill Sans MT Condensed" panose="020B0506020104020203" pitchFamily="34" charset="0"/>
              </a:rPr>
              <a:t>flemmardise</a:t>
            </a:r>
            <a:r>
              <a:rPr lang="fr-FR" dirty="0">
                <a:latin typeface="Gill Sans MT Condensed" panose="020B0506020104020203" pitchFamily="34" charset="0"/>
              </a:rPr>
              <a:t>. Par exemple, qui n’a jamais vu et revu ces vidéos clichés de courses poursuite comiques utilisant la célèbre musique de la série Benny Hill. </a:t>
            </a:r>
            <a:endParaRPr lang="fr-FR" dirty="0" smtClean="0">
              <a:latin typeface="Gill Sans MT Condensed" panose="020B0506020104020203" pitchFamily="34" charset="0"/>
            </a:endParaRPr>
          </a:p>
          <a:p>
            <a:pPr algn="just"/>
            <a:r>
              <a:rPr lang="fr-FR" dirty="0">
                <a:latin typeface="Gill Sans MT Condensed" panose="020B0506020104020203" pitchFamily="34" charset="0"/>
              </a:rPr>
              <a:t>Utiliser des musiques trop connues ou qui passent et repassent à la radio du moment est aussi un mauvais choix à mon sens. Parce que ça manque de personnalité comme pour les clichés, et il y a aussi des chances </a:t>
            </a:r>
            <a:r>
              <a:rPr lang="fr-FR" dirty="0" smtClean="0">
                <a:latin typeface="Gill Sans MT Condensed" panose="020B0506020104020203" pitchFamily="34" charset="0"/>
              </a:rPr>
              <a:t>pour que les </a:t>
            </a:r>
            <a:r>
              <a:rPr lang="fr-FR" dirty="0">
                <a:latin typeface="Gill Sans MT Condensed" panose="020B0506020104020203" pitchFamily="34" charset="0"/>
              </a:rPr>
              <a:t>spectateurs aient déjà associé des images (surtout s’il existe un clip). En regardant vos vidéos, ils se diront que quelque chose ne colle pas. Ou au mieux, ils auront un sentiment de déjà-vu. </a:t>
            </a:r>
            <a:r>
              <a:rPr lang="fr-FR" b="1" dirty="0">
                <a:latin typeface="Gill Sans MT Condensed" panose="020B0506020104020203" pitchFamily="34" charset="0"/>
              </a:rPr>
              <a:t>Démarquez-vous </a:t>
            </a:r>
            <a:r>
              <a:rPr lang="fr-FR" b="1" dirty="0" smtClean="0">
                <a:latin typeface="Gill Sans MT Condensed" panose="020B0506020104020203" pitchFamily="34" charset="0"/>
              </a:rPr>
              <a:t>!</a:t>
            </a:r>
          </a:p>
          <a:p>
            <a:pPr algn="just"/>
            <a:r>
              <a:rPr lang="fr-FR" dirty="0" smtClean="0">
                <a:latin typeface="Gill Sans MT Condensed" panose="020B0506020104020203" pitchFamily="34" charset="0"/>
              </a:rPr>
              <a:t>Une musique trop </a:t>
            </a:r>
            <a:r>
              <a:rPr lang="fr-FR" b="1" dirty="0" smtClean="0">
                <a:latin typeface="Gill Sans MT Condensed" panose="020B0506020104020203" pitchFamily="34" charset="0"/>
              </a:rPr>
              <a:t>« connotée » </a:t>
            </a:r>
            <a:r>
              <a:rPr lang="fr-FR" dirty="0" smtClean="0">
                <a:latin typeface="Gill Sans MT Condensed" panose="020B0506020104020203" pitchFamily="34" charset="0"/>
              </a:rPr>
              <a:t>risque</a:t>
            </a:r>
            <a:r>
              <a:rPr lang="fr-FR" b="1" dirty="0" smtClean="0">
                <a:latin typeface="Gill Sans MT Condensed" panose="020B0506020104020203" pitchFamily="34" charset="0"/>
              </a:rPr>
              <a:t> d’envahir les images.</a:t>
            </a:r>
            <a:endParaRPr lang="fr-FR" dirty="0">
              <a:latin typeface="Gill Sans MT Condensed" panose="020B0506020104020203" pitchFamily="34" charset="0"/>
            </a:endParaRPr>
          </a:p>
        </p:txBody>
      </p:sp>
    </p:spTree>
    <p:extLst>
      <p:ext uri="{BB962C8B-B14F-4D97-AF65-F5344CB8AC3E}">
        <p14:creationId xmlns:p14="http://schemas.microsoft.com/office/powerpoint/2010/main" val="364622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Quel </a:t>
            </a:r>
            <a:r>
              <a:rPr lang="fr-FR" dirty="0"/>
              <a:t>rythme choisir ?</a:t>
            </a:r>
            <a:br>
              <a:rPr lang="fr-FR" dirty="0"/>
            </a:br>
            <a:endParaRPr lang="fr-FR" dirty="0"/>
          </a:p>
        </p:txBody>
      </p:sp>
      <p:sp>
        <p:nvSpPr>
          <p:cNvPr id="3" name="Espace réservé du contenu 2"/>
          <p:cNvSpPr>
            <a:spLocks noGrp="1"/>
          </p:cNvSpPr>
          <p:nvPr>
            <p:ph sz="quarter" idx="13"/>
          </p:nvPr>
        </p:nvSpPr>
        <p:spPr>
          <a:xfrm>
            <a:off x="685800" y="2007195"/>
            <a:ext cx="10394707" cy="3311189"/>
          </a:xfrm>
        </p:spPr>
        <p:txBody>
          <a:bodyPr>
            <a:normAutofit fontScale="92500" lnSpcReduction="10000"/>
          </a:bodyPr>
          <a:lstStyle/>
          <a:p>
            <a:pPr algn="just"/>
            <a:r>
              <a:rPr lang="fr-FR" dirty="0">
                <a:latin typeface="Gill Sans MT Condensed" panose="020B0506020104020203" pitchFamily="34" charset="0"/>
              </a:rPr>
              <a:t>Tout dépend de l’ambiance que vous voulez obtenir. Généralement, si vous souhaitez avoir </a:t>
            </a:r>
            <a:r>
              <a:rPr lang="fr-FR" dirty="0" smtClean="0">
                <a:latin typeface="Gill Sans MT Condensed" panose="020B0506020104020203" pitchFamily="34" charset="0"/>
              </a:rPr>
              <a:t>une </a:t>
            </a:r>
            <a:r>
              <a:rPr lang="fr-FR" b="1" dirty="0" smtClean="0">
                <a:latin typeface="Gill Sans MT Condensed" panose="020B0506020104020203" pitchFamily="34" charset="0"/>
              </a:rPr>
              <a:t>vidéo </a:t>
            </a:r>
            <a:r>
              <a:rPr lang="fr-FR" b="1" dirty="0">
                <a:latin typeface="Gill Sans MT Condensed" panose="020B0506020104020203" pitchFamily="34" charset="0"/>
              </a:rPr>
              <a:t>dynamique</a:t>
            </a:r>
            <a:r>
              <a:rPr lang="fr-FR" dirty="0">
                <a:latin typeface="Gill Sans MT Condensed" panose="020B0506020104020203" pitchFamily="34" charset="0"/>
              </a:rPr>
              <a:t>, choisissez une musique avec un </a:t>
            </a:r>
            <a:r>
              <a:rPr lang="fr-FR" b="1" dirty="0">
                <a:latin typeface="Gill Sans MT Condensed" panose="020B0506020104020203" pitchFamily="34" charset="0"/>
              </a:rPr>
              <a:t>rythme soutenu</a:t>
            </a:r>
            <a:r>
              <a:rPr lang="fr-FR" dirty="0">
                <a:latin typeface="Gill Sans MT Condensed" panose="020B0506020104020203" pitchFamily="34" charset="0"/>
              </a:rPr>
              <a:t>. Alors qu’une ambiance «</a:t>
            </a:r>
            <a:r>
              <a:rPr lang="fr-FR" b="1" dirty="0">
                <a:latin typeface="Gill Sans MT Condensed" panose="020B0506020104020203" pitchFamily="34" charset="0"/>
              </a:rPr>
              <a:t> flottante</a:t>
            </a:r>
            <a:r>
              <a:rPr lang="fr-FR" dirty="0">
                <a:latin typeface="Gill Sans MT Condensed" panose="020B0506020104020203" pitchFamily="34" charset="0"/>
              </a:rPr>
              <a:t> » avec de beaux </a:t>
            </a:r>
            <a:r>
              <a:rPr lang="fr-FR" b="1" dirty="0">
                <a:latin typeface="Gill Sans MT Condensed" panose="020B0506020104020203" pitchFamily="34" charset="0"/>
              </a:rPr>
              <a:t>ralentis</a:t>
            </a:r>
            <a:r>
              <a:rPr lang="fr-FR" dirty="0">
                <a:latin typeface="Gill Sans MT Condensed" panose="020B0506020104020203" pitchFamily="34" charset="0"/>
              </a:rPr>
              <a:t> nécessitent une </a:t>
            </a:r>
            <a:r>
              <a:rPr lang="fr-FR" b="1" dirty="0">
                <a:latin typeface="Gill Sans MT Condensed" panose="020B0506020104020203" pitchFamily="34" charset="0"/>
              </a:rPr>
              <a:t>musique aérée</a:t>
            </a:r>
            <a:r>
              <a:rPr lang="fr-FR" dirty="0">
                <a:latin typeface="Gill Sans MT Condensed" panose="020B0506020104020203" pitchFamily="34" charset="0"/>
              </a:rPr>
              <a:t> avec un rythme </a:t>
            </a:r>
            <a:r>
              <a:rPr lang="fr-FR" b="1" dirty="0">
                <a:latin typeface="Gill Sans MT Condensed" panose="020B0506020104020203" pitchFamily="34" charset="0"/>
              </a:rPr>
              <a:t>lent</a:t>
            </a:r>
            <a:r>
              <a:rPr lang="fr-FR" dirty="0">
                <a:latin typeface="Gill Sans MT Condensed" panose="020B0506020104020203" pitchFamily="34" charset="0"/>
              </a:rPr>
              <a:t> et constant (ou qui monte en crescendo). </a:t>
            </a:r>
            <a:endParaRPr lang="fr-FR" dirty="0" smtClean="0">
              <a:latin typeface="Gill Sans MT Condensed" panose="020B0506020104020203" pitchFamily="34" charset="0"/>
            </a:endParaRPr>
          </a:p>
          <a:p>
            <a:pPr algn="just"/>
            <a:r>
              <a:rPr lang="fr-FR" b="1" dirty="0" smtClean="0">
                <a:latin typeface="Gill Sans MT Condensed" panose="020B0506020104020203" pitchFamily="34" charset="0"/>
              </a:rPr>
              <a:t>Ne </a:t>
            </a:r>
            <a:r>
              <a:rPr lang="fr-FR" b="1" dirty="0">
                <a:latin typeface="Gill Sans MT Condensed" panose="020B0506020104020203" pitchFamily="34" charset="0"/>
              </a:rPr>
              <a:t>partez pas non </a:t>
            </a:r>
            <a:r>
              <a:rPr lang="fr-FR" b="1" dirty="0" smtClean="0">
                <a:latin typeface="Gill Sans MT Condensed" panose="020B0506020104020203" pitchFamily="34" charset="0"/>
              </a:rPr>
              <a:t>plus </a:t>
            </a:r>
            <a:r>
              <a:rPr lang="fr-FR" b="1" dirty="0">
                <a:latin typeface="Gill Sans MT Condensed" panose="020B0506020104020203" pitchFamily="34" charset="0"/>
              </a:rPr>
              <a:t>dans les extrêmes !</a:t>
            </a:r>
            <a:r>
              <a:rPr lang="fr-FR" dirty="0">
                <a:latin typeface="Gill Sans MT Condensed" panose="020B0506020104020203" pitchFamily="34" charset="0"/>
              </a:rPr>
              <a:t> Du gros Hard Rock, de la techno genre rave party ou bien du classique pour puriste, ne sont appréciés que par des groupes assez restreints et peuvent aussi entrer dans la catégorie « clichés ».</a:t>
            </a:r>
          </a:p>
        </p:txBody>
      </p:sp>
    </p:spTree>
    <p:extLst>
      <p:ext uri="{BB962C8B-B14F-4D97-AF65-F5344CB8AC3E}">
        <p14:creationId xmlns:p14="http://schemas.microsoft.com/office/powerpoint/2010/main" val="88108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Quel rythme choisir ?</a:t>
            </a:r>
            <a:br>
              <a:rPr lang="fr-FR" dirty="0" smtClean="0"/>
            </a:br>
            <a:endParaRPr lang="fr-FR" dirty="0"/>
          </a:p>
        </p:txBody>
      </p:sp>
      <p:sp>
        <p:nvSpPr>
          <p:cNvPr id="3" name="Espace réservé du contenu 2"/>
          <p:cNvSpPr>
            <a:spLocks noGrp="1"/>
          </p:cNvSpPr>
          <p:nvPr>
            <p:ph sz="quarter" idx="13"/>
          </p:nvPr>
        </p:nvSpPr>
        <p:spPr>
          <a:xfrm>
            <a:off x="685800" y="2007195"/>
            <a:ext cx="10394707" cy="3311189"/>
          </a:xfrm>
        </p:spPr>
        <p:txBody>
          <a:bodyPr/>
          <a:lstStyle/>
          <a:p>
            <a:pPr algn="just" fontAlgn="base"/>
            <a:r>
              <a:rPr lang="fr-FR" dirty="0">
                <a:latin typeface="Gill Sans MT Condensed" panose="020B0506020104020203" pitchFamily="34" charset="0"/>
              </a:rPr>
              <a:t>Je pense que chaque style de musique apporte une émotion particulière et peut renforcer l’effet visuel des images. Mais </a:t>
            </a:r>
            <a:r>
              <a:rPr lang="fr-FR" b="1" dirty="0">
                <a:latin typeface="Gill Sans MT Condensed" panose="020B0506020104020203" pitchFamily="34" charset="0"/>
              </a:rPr>
              <a:t>tout est question de dosage</a:t>
            </a:r>
            <a:r>
              <a:rPr lang="fr-FR" dirty="0">
                <a:latin typeface="Gill Sans MT Condensed" panose="020B0506020104020203" pitchFamily="34" charset="0"/>
              </a:rPr>
              <a:t>. C’est pourquoi j’ai généralement des coups de cœur sur des musiques qui mélangent les genres.</a:t>
            </a:r>
          </a:p>
          <a:p>
            <a:pPr algn="just" fontAlgn="base"/>
            <a:r>
              <a:rPr lang="fr-FR" dirty="0">
                <a:latin typeface="Gill Sans MT Condensed" panose="020B0506020104020203" pitchFamily="34" charset="0"/>
              </a:rPr>
              <a:t>Et si vous faites jouer votre </a:t>
            </a:r>
            <a:r>
              <a:rPr lang="fr-FR" b="1" dirty="0">
                <a:latin typeface="Gill Sans MT Condensed" panose="020B0506020104020203" pitchFamily="34" charset="0"/>
              </a:rPr>
              <a:t>créativité</a:t>
            </a:r>
            <a:r>
              <a:rPr lang="fr-FR" dirty="0">
                <a:latin typeface="Gill Sans MT Condensed" panose="020B0506020104020203" pitchFamily="34" charset="0"/>
              </a:rPr>
              <a:t> et que vous ne suivez pas les choses conventionnelles, vous pouvez aussi obtenir des résultats surprenants </a:t>
            </a:r>
            <a:r>
              <a:rPr lang="fr-FR" dirty="0" smtClean="0">
                <a:latin typeface="Gill Sans MT Condensed" panose="020B0506020104020203" pitchFamily="34" charset="0"/>
              </a:rPr>
              <a:t>!</a:t>
            </a:r>
          </a:p>
          <a:p>
            <a:pPr algn="just" fontAlgn="base"/>
            <a:r>
              <a:rPr lang="fr-FR" dirty="0" smtClean="0">
                <a:latin typeface="Gill Sans MT Condensed" panose="020B0506020104020203" pitchFamily="34" charset="0"/>
              </a:rPr>
              <a:t>Faites </a:t>
            </a:r>
            <a:r>
              <a:rPr lang="fr-FR" b="1" dirty="0" smtClean="0">
                <a:latin typeface="Gill Sans MT Condensed" panose="020B0506020104020203" pitchFamily="34" charset="0"/>
              </a:rPr>
              <a:t>plusieurs essais</a:t>
            </a:r>
            <a:r>
              <a:rPr lang="fr-FR" dirty="0" smtClean="0">
                <a:latin typeface="Gill Sans MT Condensed" panose="020B0506020104020203" pitchFamily="34" charset="0"/>
              </a:rPr>
              <a:t>.</a:t>
            </a:r>
            <a:endParaRPr lang="fr-FR" dirty="0">
              <a:latin typeface="Gill Sans MT Condensed" panose="020B0506020104020203" pitchFamily="34" charset="0"/>
            </a:endParaRPr>
          </a:p>
          <a:p>
            <a:endParaRPr lang="fr-FR" dirty="0">
              <a:latin typeface="Gill Sans MT Condensed" panose="020B0506020104020203" pitchFamily="34" charset="0"/>
            </a:endParaRPr>
          </a:p>
        </p:txBody>
      </p:sp>
    </p:spTree>
    <p:extLst>
      <p:ext uri="{BB962C8B-B14F-4D97-AF65-F5344CB8AC3E}">
        <p14:creationId xmlns:p14="http://schemas.microsoft.com/office/powerpoint/2010/main" val="132937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Avec </a:t>
            </a:r>
            <a:r>
              <a:rPr lang="fr-FR" dirty="0"/>
              <a:t>ou sans paroles ?</a:t>
            </a:r>
            <a:br>
              <a:rPr lang="fr-FR" dirty="0"/>
            </a:br>
            <a:endParaRPr lang="fr-FR" dirty="0"/>
          </a:p>
        </p:txBody>
      </p:sp>
      <p:sp>
        <p:nvSpPr>
          <p:cNvPr id="3" name="Espace réservé du contenu 2"/>
          <p:cNvSpPr>
            <a:spLocks noGrp="1"/>
          </p:cNvSpPr>
          <p:nvPr>
            <p:ph sz="quarter" idx="13"/>
          </p:nvPr>
        </p:nvSpPr>
        <p:spPr>
          <a:xfrm>
            <a:off x="685800" y="2007195"/>
            <a:ext cx="10394707" cy="3311189"/>
          </a:xfrm>
        </p:spPr>
        <p:txBody>
          <a:bodyPr>
            <a:normAutofit lnSpcReduction="10000"/>
          </a:bodyPr>
          <a:lstStyle/>
          <a:p>
            <a:pPr algn="just"/>
            <a:r>
              <a:rPr lang="fr-FR" dirty="0">
                <a:latin typeface="Gill Sans MT Condensed" panose="020B0506020104020203" pitchFamily="34" charset="0"/>
              </a:rPr>
              <a:t>Je suis généralement attiré par des musiques avec peu ou sans paroles parce qu’il est beaucoup plus facile d’y associer des images variées. Alors qu’avec des paroles, il faut que les images soient en rapport avec le texte. </a:t>
            </a:r>
            <a:endParaRPr lang="fr-FR" dirty="0" smtClean="0">
              <a:latin typeface="Gill Sans MT Condensed" panose="020B0506020104020203" pitchFamily="34" charset="0"/>
            </a:endParaRPr>
          </a:p>
          <a:p>
            <a:pPr algn="just"/>
            <a:r>
              <a:rPr lang="fr-FR" dirty="0" smtClean="0">
                <a:latin typeface="Gill Sans MT Condensed" panose="020B0506020104020203" pitchFamily="34" charset="0"/>
              </a:rPr>
              <a:t>Surtout </a:t>
            </a:r>
            <a:r>
              <a:rPr lang="fr-FR" dirty="0">
                <a:latin typeface="Gill Sans MT Condensed" panose="020B0506020104020203" pitchFamily="34" charset="0"/>
              </a:rPr>
              <a:t>ne tombez pas dans le piège d’utiliser de la musique étrangère sans avoir un minimum recherché le sens des paroles. Parce qu’il serait dommage que vous rendiez compte qu’après des heures de montage, votre vidéo de vacances en Afrique soit accompagnée d’une musique érotique locale…</a:t>
            </a:r>
          </a:p>
        </p:txBody>
      </p:sp>
    </p:spTree>
    <p:extLst>
      <p:ext uri="{BB962C8B-B14F-4D97-AF65-F5344CB8AC3E}">
        <p14:creationId xmlns:p14="http://schemas.microsoft.com/office/powerpoint/2010/main" val="755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582</TotalTime>
  <Words>979</Words>
  <Application>Microsoft Office PowerPoint</Application>
  <PresentationFormat>Grand écran</PresentationFormat>
  <Paragraphs>107</Paragraphs>
  <Slides>37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37</vt:i4>
      </vt:variant>
    </vt:vector>
  </HeadingPairs>
  <TitlesOfParts>
    <vt:vector size="41" baseType="lpstr">
      <vt:lpstr>Arial</vt:lpstr>
      <vt:lpstr>Gill Sans MT Condensed</vt:lpstr>
      <vt:lpstr>Impact</vt:lpstr>
      <vt:lpstr>Grand événement</vt:lpstr>
      <vt:lpstr>LA MUSIQUE DANS NOS MONTAGES</vt:lpstr>
      <vt:lpstr>La musique dans nos montages</vt:lpstr>
      <vt:lpstr>Réussir sa musicalisation</vt:lpstr>
      <vt:lpstr> Faire une playlist de musique </vt:lpstr>
      <vt:lpstr> Ecouter régulièrement sa playlist </vt:lpstr>
      <vt:lpstr> Eviter les clichés ou les « Hits » </vt:lpstr>
      <vt:lpstr> Quel rythme choisir ? </vt:lpstr>
      <vt:lpstr> Quel rythme choisir ? </vt:lpstr>
      <vt:lpstr> Avec ou sans paroles ? </vt:lpstr>
      <vt:lpstr>Quelques conseils</vt:lpstr>
      <vt:lpstr>Procéder par récurrence</vt:lpstr>
      <vt:lpstr>Équilibrer sons d’ambiance et musiques</vt:lpstr>
      <vt:lpstr>Le split audio</vt:lpstr>
      <vt:lpstr> Et au montage ? </vt:lpstr>
      <vt:lpstr>Monter une musique</vt:lpstr>
      <vt:lpstr>Construire un montage image à partir d’une bande sonore</vt:lpstr>
      <vt:lpstr>Construire un montage image à partir d’une bande sonore</vt:lpstr>
      <vt:lpstr> Construire un montage image à partir d’une bande sonore </vt:lpstr>
      <vt:lpstr> Construire un montage image à partir d’une bande sonore </vt:lpstr>
      <vt:lpstr>Faites appel à un compositeur</vt:lpstr>
      <vt:lpstr>Exploitez la manne web</vt:lpstr>
      <vt:lpstr>Sites de ssmusiques libres de droit</vt:lpstr>
      <vt:lpstr>Au bout du fil </vt:lpstr>
      <vt:lpstr>Audiojungle.net</vt:lpstr>
      <vt:lpstr>bensound</vt:lpstr>
      <vt:lpstr>bensound</vt:lpstr>
      <vt:lpstr>Créative music</vt:lpstr>
      <vt:lpstr>Free music archive</vt:lpstr>
      <vt:lpstr>Jamendo.com</vt:lpstr>
      <vt:lpstr>Jamendo licensing</vt:lpstr>
      <vt:lpstr>Music screen</vt:lpstr>
      <vt:lpstr>soundcloud</vt:lpstr>
      <vt:lpstr>Vimeo musique</vt:lpstr>
      <vt:lpstr>youtube</vt:lpstr>
      <vt:lpstr>Youtube musiques libres de droit</vt:lpstr>
      <vt:lpstr>Youtube converter</vt:lpstr>
      <vt:lpstr>Youtube converter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MUSIQUE DANS NOS MONTAGES</dc:title>
  <dc:creator>Norbert Flaujac</dc:creator>
  <cp:lastModifiedBy>norbert</cp:lastModifiedBy>
  <cp:revision>50</cp:revision>
  <dcterms:created xsi:type="dcterms:W3CDTF">2016-03-13T17:57:27Z</dcterms:created>
  <dcterms:modified xsi:type="dcterms:W3CDTF">2018-03-01T09:12:21Z</dcterms:modified>
</cp:coreProperties>
</file>